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E0FF-BF05-4DEE-A716-638EDB5C0598}" type="datetimeFigureOut">
              <a:rPr lang="fa-IR" smtClean="0"/>
              <a:t>21/02/1441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5EE5-CDEC-41D5-A8BB-4963C86F84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1755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E0FF-BF05-4DEE-A716-638EDB5C0598}" type="datetimeFigureOut">
              <a:rPr lang="fa-IR" smtClean="0"/>
              <a:t>21/02/1441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5EE5-CDEC-41D5-A8BB-4963C86F84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595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E0FF-BF05-4DEE-A716-638EDB5C0598}" type="datetimeFigureOut">
              <a:rPr lang="fa-IR" smtClean="0"/>
              <a:t>21/02/1441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5EE5-CDEC-41D5-A8BB-4963C86F84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9975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E0FF-BF05-4DEE-A716-638EDB5C0598}" type="datetimeFigureOut">
              <a:rPr lang="fa-IR" smtClean="0"/>
              <a:t>21/02/1441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5EE5-CDEC-41D5-A8BB-4963C86F84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565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E0FF-BF05-4DEE-A716-638EDB5C0598}" type="datetimeFigureOut">
              <a:rPr lang="fa-IR" smtClean="0"/>
              <a:t>21/02/1441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5EE5-CDEC-41D5-A8BB-4963C86F84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5629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E0FF-BF05-4DEE-A716-638EDB5C0598}" type="datetimeFigureOut">
              <a:rPr lang="fa-IR" smtClean="0"/>
              <a:t>21/02/1441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5EE5-CDEC-41D5-A8BB-4963C86F84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830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E0FF-BF05-4DEE-A716-638EDB5C0598}" type="datetimeFigureOut">
              <a:rPr lang="fa-IR" smtClean="0"/>
              <a:t>21/02/1441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5EE5-CDEC-41D5-A8BB-4963C86F84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683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E0FF-BF05-4DEE-A716-638EDB5C0598}" type="datetimeFigureOut">
              <a:rPr lang="fa-IR" smtClean="0"/>
              <a:t>21/02/1441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5EE5-CDEC-41D5-A8BB-4963C86F84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313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E0FF-BF05-4DEE-A716-638EDB5C0598}" type="datetimeFigureOut">
              <a:rPr lang="fa-IR" smtClean="0"/>
              <a:t>21/02/1441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5EE5-CDEC-41D5-A8BB-4963C86F84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598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E0FF-BF05-4DEE-A716-638EDB5C0598}" type="datetimeFigureOut">
              <a:rPr lang="fa-IR" smtClean="0"/>
              <a:t>21/02/1441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5EE5-CDEC-41D5-A8BB-4963C86F84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562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E0FF-BF05-4DEE-A716-638EDB5C0598}" type="datetimeFigureOut">
              <a:rPr lang="fa-IR" smtClean="0"/>
              <a:t>21/02/1441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5EE5-CDEC-41D5-A8BB-4963C86F84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092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CE0FF-BF05-4DEE-A716-638EDB5C0598}" type="datetimeFigureOut">
              <a:rPr lang="fa-IR" smtClean="0"/>
              <a:t>21/02/1441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95EE5-CDEC-41D5-A8BB-4963C86F84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238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and prophylaxis of bacterial infections</a:t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B. </a:t>
            </a:r>
            <a:r>
              <a:rPr lang="en-US" dirty="0" err="1" smtClean="0"/>
              <a:t>Mohsenpour</a:t>
            </a:r>
            <a:endParaRPr lang="en-US" dirty="0" smtClean="0"/>
          </a:p>
          <a:p>
            <a:r>
              <a:rPr lang="en-US" dirty="0" smtClean="0"/>
              <a:t>Associate professor of infectious disease , faculty of medicine, Kurdistan university of medical science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33409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Pharmacokinetics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Pharmacokinetics</a:t>
            </a:r>
            <a:r>
              <a:rPr lang="en-US" dirty="0" smtClean="0"/>
              <a:t> : absorption, distribution, metabolism, excretion</a:t>
            </a:r>
          </a:p>
          <a:p>
            <a:r>
              <a:rPr lang="en-US" dirty="0" smtClean="0"/>
              <a:t>Absorption : percentage of the dose that reaches the systemic circulation</a:t>
            </a:r>
          </a:p>
          <a:p>
            <a:r>
              <a:rPr lang="en-US" dirty="0" smtClean="0"/>
              <a:t>Bioavailability : percentage of a drug that is absorbed (metronidazole, levofloxacin, linezolid ; high oral bioavailability)</a:t>
            </a:r>
          </a:p>
          <a:p>
            <a:endParaRPr lang="en-US" dirty="0"/>
          </a:p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  <a:r>
              <a:rPr lang="en-US" dirty="0" smtClean="0"/>
              <a:t> : the process by which a drug transfer reversibly between the general circulation and tissue. Only free drug is active and available to exert antibacterial effects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1758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Pharmacokinetics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65024" cy="4351338"/>
          </a:xfrm>
        </p:spPr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</a:t>
            </a:r>
            <a:r>
              <a:rPr lang="en-US" dirty="0" smtClean="0"/>
              <a:t> : chemical transformation of drug by body</a:t>
            </a:r>
          </a:p>
          <a:p>
            <a:r>
              <a:rPr lang="en-US" dirty="0" smtClean="0"/>
              <a:t> phase 1 reaction :</a:t>
            </a:r>
            <a:r>
              <a:rPr lang="en-US" dirty="0" err="1" smtClean="0"/>
              <a:t>Dealkylation</a:t>
            </a:r>
            <a:r>
              <a:rPr lang="en-US" dirty="0" smtClean="0"/>
              <a:t>, hydroxylation, oxidation, deamination</a:t>
            </a:r>
          </a:p>
          <a:p>
            <a:r>
              <a:rPr lang="en-US" dirty="0" smtClean="0"/>
              <a:t>Phase 2 reaction : </a:t>
            </a:r>
            <a:r>
              <a:rPr lang="en-US" dirty="0" err="1" smtClean="0"/>
              <a:t>glucuronidation</a:t>
            </a:r>
            <a:r>
              <a:rPr lang="en-US" dirty="0" smtClean="0"/>
              <a:t>, </a:t>
            </a:r>
            <a:r>
              <a:rPr lang="en-US" dirty="0" err="1" smtClean="0"/>
              <a:t>sulfation</a:t>
            </a:r>
            <a:r>
              <a:rPr lang="en-US" dirty="0" smtClean="0"/>
              <a:t>, acetylation</a:t>
            </a:r>
          </a:p>
          <a:p>
            <a:endParaRPr lang="en-US" dirty="0"/>
          </a:p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Excretion</a:t>
            </a:r>
            <a:r>
              <a:rPr lang="en-US" dirty="0" smtClean="0"/>
              <a:t> : </a:t>
            </a:r>
            <a:r>
              <a:rPr lang="en-US" dirty="0" err="1" smtClean="0"/>
              <a:t>bodyˊs</a:t>
            </a:r>
            <a:r>
              <a:rPr lang="en-US" dirty="0" smtClean="0"/>
              <a:t> mechanism of </a:t>
            </a:r>
            <a:r>
              <a:rPr lang="en-US" dirty="0"/>
              <a:t>d</a:t>
            </a:r>
            <a:r>
              <a:rPr lang="en-US" dirty="0" smtClean="0"/>
              <a:t>rug elimination</a:t>
            </a:r>
          </a:p>
          <a:p>
            <a:r>
              <a:rPr lang="en-US" dirty="0" smtClean="0"/>
              <a:t>Renal, biliary, intestine .</a:t>
            </a:r>
          </a:p>
          <a:p>
            <a:r>
              <a:rPr lang="en-US" dirty="0" smtClean="0"/>
              <a:t>Five to seven half-lives are required for drug to reach steady state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752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Pharmacodynamics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Determination between the serum concentration that determine the efficacy of the drug and the serum concentration that produce that produce the toxic effect of the drug</a:t>
            </a:r>
          </a:p>
          <a:p>
            <a:endParaRPr lang="en-US" dirty="0"/>
          </a:p>
          <a:p>
            <a:r>
              <a:rPr lang="en-US" dirty="0" smtClean="0"/>
              <a:t>MIC</a:t>
            </a:r>
          </a:p>
          <a:p>
            <a:endParaRPr lang="en-US" dirty="0" smtClean="0"/>
          </a:p>
          <a:p>
            <a:r>
              <a:rPr lang="en-US" dirty="0" smtClean="0"/>
              <a:t>Post antibiotic effect : aminoglycosides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49140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Approach to therapy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Empirical and directed therapy : </a:t>
            </a:r>
          </a:p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Empirical:</a:t>
            </a:r>
          </a:p>
          <a:p>
            <a:r>
              <a:rPr lang="en-US" dirty="0" smtClean="0"/>
              <a:t>based on severity of illness</a:t>
            </a:r>
          </a:p>
          <a:p>
            <a:r>
              <a:rPr lang="en-US" dirty="0" smtClean="0"/>
              <a:t> clinicians assessment of likely pathogen</a:t>
            </a:r>
          </a:p>
          <a:p>
            <a:r>
              <a:rPr lang="en-US" dirty="0" smtClean="0"/>
              <a:t> patient medical condition</a:t>
            </a:r>
          </a:p>
          <a:p>
            <a:r>
              <a:rPr lang="en-US" dirty="0" smtClean="0"/>
              <a:t>prior therapy</a:t>
            </a:r>
          </a:p>
          <a:p>
            <a:r>
              <a:rPr lang="en-US" dirty="0" smtClean="0"/>
              <a:t> relevant epidemiologic factors</a:t>
            </a:r>
          </a:p>
          <a:p>
            <a:endParaRPr lang="en-US" dirty="0" smtClean="0"/>
          </a:p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Directed for isolated pathogens</a:t>
            </a:r>
            <a:endParaRPr lang="fa-I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7038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Approach to therapy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of infection:</a:t>
            </a:r>
          </a:p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Penetration and adequate concentration</a:t>
            </a:r>
          </a:p>
          <a:p>
            <a:r>
              <a:rPr lang="en-US" dirty="0" smtClean="0"/>
              <a:t>Meningitis</a:t>
            </a:r>
          </a:p>
          <a:p>
            <a:r>
              <a:rPr lang="en-US" dirty="0" smtClean="0"/>
              <a:t>Prostatitis</a:t>
            </a:r>
          </a:p>
          <a:p>
            <a:r>
              <a:rPr lang="en-US" dirty="0" smtClean="0"/>
              <a:t>Osteomyelitis</a:t>
            </a:r>
          </a:p>
          <a:p>
            <a:r>
              <a:rPr lang="en-US" dirty="0" smtClean="0"/>
              <a:t>Arthritis</a:t>
            </a:r>
          </a:p>
          <a:p>
            <a:r>
              <a:rPr lang="en-US" dirty="0" smtClean="0"/>
              <a:t>abscesses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65575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Approach to therapy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 factors:  </a:t>
            </a:r>
            <a:r>
              <a:rPr lang="en-US" dirty="0" smtClean="0"/>
              <a:t>immune </a:t>
            </a:r>
            <a:r>
              <a:rPr lang="en-US" dirty="0" err="1" smtClean="0"/>
              <a:t>function,function,pregnancy</a:t>
            </a:r>
            <a:r>
              <a:rPr lang="en-US" dirty="0" smtClean="0"/>
              <a:t>, age, renal and hepatic function, drug-drug interaction, comorbid condition, occupational and social exposure</a:t>
            </a:r>
          </a:p>
          <a:p>
            <a:r>
              <a:rPr lang="en-US" dirty="0" smtClean="0"/>
              <a:t>Immune dysfunction : neutropenia, deficient humoral immunity, </a:t>
            </a:r>
            <a:r>
              <a:rPr lang="en-US" dirty="0" err="1" smtClean="0"/>
              <a:t>asplenia</a:t>
            </a:r>
            <a:r>
              <a:rPr lang="en-US" dirty="0" smtClean="0"/>
              <a:t>( coverage including encapsulated organism)</a:t>
            </a:r>
          </a:p>
          <a:p>
            <a:r>
              <a:rPr lang="en-US" dirty="0" smtClean="0"/>
              <a:t>Pregnancy : particular infection( listeria), risk to the fetus, D &amp; X group are contraindicated</a:t>
            </a:r>
          </a:p>
          <a:p>
            <a:r>
              <a:rPr lang="en-US" dirty="0" smtClean="0"/>
              <a:t>Allergies : 10% patients report allergies to penicillin but 90% could tolerate penicillin or cephalosporin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46921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Approach to therapy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 of therapy :   </a:t>
            </a:r>
          </a:p>
          <a:p>
            <a:endParaRPr lang="en-US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guidelines (IDSA , johns Hopkins  ABX guide, CDC)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expert opinion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18764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Approach to therapy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 of therapy :  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Mistake in antibiotic selection for microorganism</a:t>
            </a:r>
          </a:p>
          <a:p>
            <a:r>
              <a:rPr lang="en-US" dirty="0" err="1" smtClean="0"/>
              <a:t>Resisancey</a:t>
            </a:r>
            <a:endParaRPr lang="en-US" dirty="0" smtClean="0"/>
          </a:p>
          <a:p>
            <a:r>
              <a:rPr lang="en-US" dirty="0" smtClean="0"/>
              <a:t>Focus with low penetration of antibiotic</a:t>
            </a:r>
          </a:p>
          <a:p>
            <a:r>
              <a:rPr lang="en-US" dirty="0" smtClean="0"/>
              <a:t>Need to surgical intervention</a:t>
            </a:r>
          </a:p>
          <a:p>
            <a:r>
              <a:rPr lang="en-US" u="sng" dirty="0" smtClean="0"/>
              <a:t>Drug induced fever </a:t>
            </a:r>
            <a:endParaRPr lang="fa-IR" u="sng" dirty="0"/>
          </a:p>
        </p:txBody>
      </p:sp>
    </p:spTree>
    <p:extLst>
      <p:ext uri="{BB962C8B-B14F-4D97-AF65-F5344CB8AC3E}">
        <p14:creationId xmlns:p14="http://schemas.microsoft.com/office/powerpoint/2010/main" val="2129582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Clinical use of antibacterial agents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</a:t>
            </a:r>
            <a:r>
              <a:rPr lang="en-US" dirty="0" smtClean="0"/>
              <a:t>-lactams : </a:t>
            </a:r>
          </a:p>
          <a:p>
            <a:r>
              <a:rPr lang="en-US" dirty="0" err="1" smtClean="0"/>
              <a:t>penicillins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Cephalosporins</a:t>
            </a:r>
            <a:endParaRPr lang="en-US" dirty="0" smtClean="0"/>
          </a:p>
          <a:p>
            <a:r>
              <a:rPr lang="en-US" dirty="0" err="1" smtClean="0"/>
              <a:t>Carbapenems</a:t>
            </a:r>
            <a:endParaRPr lang="en-US" dirty="0" smtClean="0"/>
          </a:p>
          <a:p>
            <a:r>
              <a:rPr lang="en-US" dirty="0" err="1" smtClean="0"/>
              <a:t>monobactams</a:t>
            </a:r>
            <a:endParaRPr lang="en-US" dirty="0" smtClean="0"/>
          </a:p>
          <a:p>
            <a:r>
              <a:rPr lang="en-US" dirty="0" smtClean="0"/>
              <a:t>Inhibits bacterial cell-wall synthesis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5509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use of antibacterial agents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Penicillins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l-G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-lactamase inhibitors</a:t>
            </a:r>
          </a:p>
          <a:p>
            <a:r>
              <a:rPr lang="en-US" dirty="0" err="1" smtClean="0"/>
              <a:t>Penicillins</a:t>
            </a:r>
            <a:r>
              <a:rPr lang="en-US" dirty="0" smtClean="0"/>
              <a:t> : streptococci, pneumococci, </a:t>
            </a:r>
            <a:r>
              <a:rPr lang="en-US" dirty="0" err="1" smtClean="0"/>
              <a:t>meningococci</a:t>
            </a:r>
            <a:r>
              <a:rPr lang="en-US" dirty="0" smtClean="0"/>
              <a:t>, enterococci, anaerobes( except </a:t>
            </a:r>
            <a:r>
              <a:rPr lang="en-US" dirty="0" err="1" smtClean="0"/>
              <a:t>bacteroides</a:t>
            </a:r>
            <a:r>
              <a:rPr lang="en-US" dirty="0" smtClean="0"/>
              <a:t>), syphilis</a:t>
            </a:r>
          </a:p>
          <a:p>
            <a:r>
              <a:rPr lang="en-US" dirty="0" err="1" smtClean="0"/>
              <a:t>Antistaphylococcal</a:t>
            </a:r>
            <a:r>
              <a:rPr lang="en-US" dirty="0" smtClean="0"/>
              <a:t>  </a:t>
            </a:r>
            <a:r>
              <a:rPr lang="en-US" dirty="0" err="1" smtClean="0"/>
              <a:t>penicillins</a:t>
            </a:r>
            <a:r>
              <a:rPr lang="en-US" dirty="0" smtClean="0"/>
              <a:t> : MSSA , </a:t>
            </a:r>
            <a:r>
              <a:rPr lang="en-US" dirty="0" err="1" smtClean="0"/>
              <a:t>naficillin</a:t>
            </a:r>
            <a:r>
              <a:rPr lang="en-US" dirty="0" smtClean="0"/>
              <a:t>, </a:t>
            </a:r>
            <a:r>
              <a:rPr lang="en-US" dirty="0" err="1" smtClean="0"/>
              <a:t>oxacillin,dicloxacillin</a:t>
            </a:r>
            <a:r>
              <a:rPr lang="en-US" dirty="0" smtClean="0"/>
              <a:t>, </a:t>
            </a:r>
            <a:r>
              <a:rPr lang="en-US" dirty="0" err="1" smtClean="0"/>
              <a:t>cloxacillin</a:t>
            </a:r>
            <a:r>
              <a:rPr lang="en-US" dirty="0" smtClean="0"/>
              <a:t>, </a:t>
            </a:r>
            <a:r>
              <a:rPr lang="en-US" dirty="0" err="1" smtClean="0"/>
              <a:t>flucloxacillin</a:t>
            </a:r>
            <a:endParaRPr lang="en-US" dirty="0" smtClean="0"/>
          </a:p>
          <a:p>
            <a:r>
              <a:rPr lang="en-US" dirty="0" err="1" smtClean="0"/>
              <a:t>Aminopenicillins</a:t>
            </a:r>
            <a:r>
              <a:rPr lang="en-US" dirty="0" smtClean="0"/>
              <a:t> (ampicillin &amp; amoxicillin): </a:t>
            </a:r>
            <a:r>
              <a:rPr lang="en-US" dirty="0" err="1" smtClean="0"/>
              <a:t>haemophilus</a:t>
            </a:r>
            <a:r>
              <a:rPr lang="en-US" dirty="0" smtClean="0"/>
              <a:t> influenza, E.coli, </a:t>
            </a:r>
            <a:r>
              <a:rPr lang="en-US" dirty="0" err="1" smtClean="0"/>
              <a:t>proteus</a:t>
            </a:r>
            <a:r>
              <a:rPr lang="en-US" dirty="0" smtClean="0"/>
              <a:t> mirabilis, salmonella, </a:t>
            </a:r>
            <a:r>
              <a:rPr lang="en-US" dirty="0" err="1" smtClean="0"/>
              <a:t>shigela,enterococci</a:t>
            </a:r>
            <a:r>
              <a:rPr lang="en-US" dirty="0" smtClean="0"/>
              <a:t>, streptococci, meningitis, endocarditis, otitis, respiratory tract infection, UTI  </a:t>
            </a:r>
          </a:p>
          <a:p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4410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Mechanism of action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Bactericidal</a:t>
            </a:r>
          </a:p>
          <a:p>
            <a:r>
              <a:rPr lang="en-US" dirty="0" smtClean="0"/>
              <a:t>Bacteriostatic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impaired host defense  &amp; body sites with impaired host defense ; bactericidal drugs should be used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80550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use of antibacterial agents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Antipseudomonas</a:t>
            </a:r>
            <a:r>
              <a:rPr lang="en-US" dirty="0" smtClean="0"/>
              <a:t> </a:t>
            </a:r>
            <a:r>
              <a:rPr lang="en-US" dirty="0" err="1" smtClean="0"/>
              <a:t>penicillins</a:t>
            </a:r>
            <a:r>
              <a:rPr lang="en-US" dirty="0" smtClean="0"/>
              <a:t> :</a:t>
            </a:r>
            <a:r>
              <a:rPr lang="en-US" dirty="0" err="1" smtClean="0"/>
              <a:t>ticarcillin</a:t>
            </a:r>
            <a:r>
              <a:rPr lang="en-US" dirty="0" smtClean="0"/>
              <a:t>, piperacillin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betalactam</a:t>
            </a:r>
            <a:r>
              <a:rPr lang="en-US" dirty="0" smtClean="0"/>
              <a:t> +</a:t>
            </a:r>
            <a:r>
              <a:rPr lang="en-US" dirty="0" err="1" smtClean="0"/>
              <a:t>Betalactamase</a:t>
            </a:r>
            <a:r>
              <a:rPr lang="en-US" dirty="0" smtClean="0"/>
              <a:t> inhibitor : </a:t>
            </a:r>
            <a:r>
              <a:rPr lang="en-US" dirty="0" err="1" smtClean="0"/>
              <a:t>ampibactam</a:t>
            </a:r>
            <a:r>
              <a:rPr lang="en-US" dirty="0" smtClean="0"/>
              <a:t> , </a:t>
            </a:r>
            <a:r>
              <a:rPr lang="en-US" dirty="0" err="1" smtClean="0"/>
              <a:t>coamoxivlave</a:t>
            </a:r>
            <a:r>
              <a:rPr lang="en-US" dirty="0" smtClean="0"/>
              <a:t>, </a:t>
            </a:r>
            <a:r>
              <a:rPr lang="en-US" dirty="0" err="1" smtClean="0"/>
              <a:t>ticarcillin-clavulant</a:t>
            </a:r>
            <a:r>
              <a:rPr lang="en-US" dirty="0" smtClean="0"/>
              <a:t>, piperacillin-</a:t>
            </a:r>
            <a:r>
              <a:rPr lang="en-US" dirty="0" err="1" smtClean="0"/>
              <a:t>tazobactam</a:t>
            </a:r>
            <a:r>
              <a:rPr lang="en-US" dirty="0" smtClean="0"/>
              <a:t>, </a:t>
            </a:r>
            <a:r>
              <a:rPr lang="en-US" dirty="0" err="1" smtClean="0"/>
              <a:t>ceftazidim</a:t>
            </a:r>
            <a:r>
              <a:rPr lang="en-US" dirty="0" smtClean="0"/>
              <a:t>-avibactam, </a:t>
            </a:r>
            <a:r>
              <a:rPr lang="en-US" dirty="0" err="1" smtClean="0"/>
              <a:t>meropenem-vaboractam</a:t>
            </a:r>
            <a:endParaRPr lang="en-US" dirty="0" smtClean="0"/>
          </a:p>
          <a:p>
            <a:r>
              <a:rPr lang="en-US" dirty="0" err="1" smtClean="0"/>
              <a:t>Betalactamase</a:t>
            </a:r>
            <a:r>
              <a:rPr lang="en-US" dirty="0" smtClean="0"/>
              <a:t> inhibitor don’t have antibacterial activity except </a:t>
            </a:r>
            <a:r>
              <a:rPr lang="en-US" dirty="0" err="1" smtClean="0"/>
              <a:t>sulbactam</a:t>
            </a:r>
            <a:r>
              <a:rPr lang="en-US" dirty="0" smtClean="0"/>
              <a:t> that is active against </a:t>
            </a:r>
            <a:r>
              <a:rPr lang="en-US" dirty="0" err="1" smtClean="0"/>
              <a:t>acinetobacter</a:t>
            </a:r>
            <a:r>
              <a:rPr lang="en-US" dirty="0" smtClean="0"/>
              <a:t> </a:t>
            </a:r>
            <a:r>
              <a:rPr lang="en-US" dirty="0" err="1" smtClean="0"/>
              <a:t>baumannii</a:t>
            </a:r>
            <a:endParaRPr lang="en-US" dirty="0" smtClean="0"/>
          </a:p>
          <a:p>
            <a:r>
              <a:rPr lang="en-US" dirty="0" smtClean="0"/>
              <a:t>Avibactam and </a:t>
            </a:r>
            <a:r>
              <a:rPr lang="en-US" dirty="0" err="1" smtClean="0"/>
              <a:t>vaboractam</a:t>
            </a:r>
            <a:r>
              <a:rPr lang="en-US" dirty="0" smtClean="0"/>
              <a:t> have broader activity against ESBL, Amp c beta </a:t>
            </a:r>
            <a:r>
              <a:rPr lang="en-US" dirty="0" err="1" smtClean="0"/>
              <a:t>kactamse</a:t>
            </a:r>
            <a:r>
              <a:rPr lang="en-US" dirty="0" smtClean="0"/>
              <a:t>, </a:t>
            </a:r>
            <a:r>
              <a:rPr lang="en-US" dirty="0" err="1" smtClean="0"/>
              <a:t>carbapenamase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49638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use of antibacterial agents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78" y="1825625"/>
            <a:ext cx="1150464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ephalosporins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 </a:t>
            </a:r>
            <a:endParaRPr lang="en-US" dirty="0" smtClean="0"/>
          </a:p>
          <a:p>
            <a:r>
              <a:rPr lang="en-US" dirty="0" smtClean="0"/>
              <a:t>First generation :  (cefazolin, </a:t>
            </a:r>
            <a:r>
              <a:rPr lang="en-US" dirty="0" err="1" smtClean="0"/>
              <a:t>cefadroxil</a:t>
            </a:r>
            <a:r>
              <a:rPr lang="en-US" dirty="0" smtClean="0"/>
              <a:t>, cephalexin) , gram positive cocci, E.coli, </a:t>
            </a:r>
            <a:r>
              <a:rPr lang="en-US" dirty="0" err="1" smtClean="0"/>
              <a:t>P.mirabilis</a:t>
            </a:r>
            <a:r>
              <a:rPr lang="en-US" dirty="0" smtClean="0"/>
              <a:t>, </a:t>
            </a:r>
            <a:r>
              <a:rPr lang="en-US" dirty="0" err="1" smtClean="0"/>
              <a:t>K.pneumoniae</a:t>
            </a:r>
            <a:r>
              <a:rPr lang="en-US" dirty="0" smtClean="0"/>
              <a:t>.. </a:t>
            </a:r>
            <a:r>
              <a:rPr lang="en-US" dirty="0" err="1" smtClean="0"/>
              <a:t>MSSA,streptococci</a:t>
            </a:r>
            <a:r>
              <a:rPr lang="en-US" dirty="0" smtClean="0"/>
              <a:t>, skin &amp; soft tissue infection, surgical prophylaxis</a:t>
            </a:r>
          </a:p>
          <a:p>
            <a:r>
              <a:rPr lang="en-US" dirty="0" smtClean="0"/>
              <a:t>Second generation : (</a:t>
            </a:r>
            <a:r>
              <a:rPr lang="en-US" dirty="0" err="1" smtClean="0"/>
              <a:t>cefamandole</a:t>
            </a:r>
            <a:r>
              <a:rPr lang="en-US" dirty="0" smtClean="0"/>
              <a:t>, cefuroxime, </a:t>
            </a:r>
            <a:r>
              <a:rPr lang="en-US" dirty="0" err="1" smtClean="0"/>
              <a:t>cefaclor</a:t>
            </a:r>
            <a:r>
              <a:rPr lang="en-US" dirty="0" smtClean="0"/>
              <a:t>, </a:t>
            </a:r>
            <a:r>
              <a:rPr lang="en-US" dirty="0" err="1" smtClean="0"/>
              <a:t>cefprozil</a:t>
            </a:r>
            <a:r>
              <a:rPr lang="en-US" dirty="0" smtClean="0"/>
              <a:t>, </a:t>
            </a:r>
            <a:r>
              <a:rPr lang="en-US" dirty="0" err="1" smtClean="0"/>
              <a:t>cefoxitin</a:t>
            </a:r>
            <a:r>
              <a:rPr lang="en-US" dirty="0" smtClean="0"/>
              <a:t>,  </a:t>
            </a:r>
            <a:r>
              <a:rPr lang="en-US" dirty="0" err="1" smtClean="0"/>
              <a:t>cefotetan</a:t>
            </a:r>
            <a:r>
              <a:rPr lang="en-US" dirty="0" smtClean="0"/>
              <a:t>), </a:t>
            </a:r>
            <a:r>
              <a:rPr lang="en-US" dirty="0" err="1" smtClean="0"/>
              <a:t>H.influenza</a:t>
            </a:r>
            <a:r>
              <a:rPr lang="en-US" dirty="0" smtClean="0"/>
              <a:t>, </a:t>
            </a:r>
            <a:r>
              <a:rPr lang="en-US" dirty="0" err="1" smtClean="0"/>
              <a:t>M.catarrhalis</a:t>
            </a:r>
            <a:r>
              <a:rPr lang="en-US" dirty="0" smtClean="0"/>
              <a:t>,. </a:t>
            </a:r>
            <a:r>
              <a:rPr lang="en-US" dirty="0" err="1" smtClean="0"/>
              <a:t>Cefoxitin</a:t>
            </a:r>
            <a:r>
              <a:rPr lang="en-US" dirty="0" smtClean="0"/>
              <a:t> &amp; </a:t>
            </a:r>
            <a:r>
              <a:rPr lang="en-US" dirty="0" err="1" smtClean="0"/>
              <a:t>cefotetan</a:t>
            </a:r>
            <a:r>
              <a:rPr lang="en-US" dirty="0" smtClean="0"/>
              <a:t> has potent activity against anaerobes, otitis media &amp; sinusitis</a:t>
            </a:r>
          </a:p>
          <a:p>
            <a:r>
              <a:rPr lang="en-US" dirty="0" smtClean="0"/>
              <a:t>Third generation: (</a:t>
            </a:r>
            <a:r>
              <a:rPr lang="en-US" dirty="0" err="1" smtClean="0"/>
              <a:t>cefoprazone</a:t>
            </a:r>
            <a:r>
              <a:rPr lang="en-US" dirty="0" smtClean="0"/>
              <a:t>, </a:t>
            </a:r>
            <a:r>
              <a:rPr lang="en-US" dirty="0" err="1" smtClean="0"/>
              <a:t>cefotaxime</a:t>
            </a:r>
            <a:r>
              <a:rPr lang="en-US" dirty="0" smtClean="0"/>
              <a:t>, </a:t>
            </a:r>
            <a:r>
              <a:rPr lang="en-US" dirty="0" err="1" smtClean="0"/>
              <a:t>ceftazidime</a:t>
            </a:r>
            <a:r>
              <a:rPr lang="en-US" dirty="0" smtClean="0"/>
              <a:t>, ceftriaxone, </a:t>
            </a:r>
            <a:r>
              <a:rPr lang="en-US" dirty="0" err="1" smtClean="0"/>
              <a:t>cefdinir</a:t>
            </a:r>
            <a:r>
              <a:rPr lang="en-US" dirty="0" smtClean="0"/>
              <a:t>, </a:t>
            </a:r>
            <a:r>
              <a:rPr lang="en-US" dirty="0" err="1" smtClean="0"/>
              <a:t>cefixime</a:t>
            </a:r>
            <a:r>
              <a:rPr lang="en-US" dirty="0" smtClean="0"/>
              <a:t>, </a:t>
            </a:r>
            <a:r>
              <a:rPr lang="en-US" dirty="0" err="1" smtClean="0"/>
              <a:t>cefopodoxime</a:t>
            </a:r>
            <a:r>
              <a:rPr lang="en-US" dirty="0" smtClean="0"/>
              <a:t>), gram negative bacilli, gram positive cocci, </a:t>
            </a:r>
            <a:r>
              <a:rPr lang="en-US" dirty="0" err="1" smtClean="0"/>
              <a:t>enterobacteriacea</a:t>
            </a:r>
            <a:r>
              <a:rPr lang="en-US" dirty="0" smtClean="0"/>
              <a:t>, </a:t>
            </a:r>
            <a:r>
              <a:rPr lang="en-US" dirty="0" err="1" smtClean="0"/>
              <a:t>H.influenza</a:t>
            </a:r>
            <a:r>
              <a:rPr lang="en-US" dirty="0" smtClean="0"/>
              <a:t>, </a:t>
            </a:r>
            <a:r>
              <a:rPr lang="en-US" dirty="0" err="1" smtClean="0"/>
              <a:t>N.meningitides</a:t>
            </a:r>
            <a:r>
              <a:rPr lang="en-US" dirty="0" smtClean="0"/>
              <a:t>, </a:t>
            </a:r>
            <a:r>
              <a:rPr lang="en-US" dirty="0" err="1" smtClean="0"/>
              <a:t>S.pneumoniea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err="1"/>
              <a:t>seudomonas</a:t>
            </a:r>
            <a:r>
              <a:rPr lang="en-US" dirty="0"/>
              <a:t> (</a:t>
            </a:r>
            <a:r>
              <a:rPr lang="en-US" dirty="0" err="1"/>
              <a:t>ceftazidime</a:t>
            </a:r>
            <a:r>
              <a:rPr lang="en-US" dirty="0"/>
              <a:t> no activity against gram positive bacteria</a:t>
            </a:r>
            <a:r>
              <a:rPr lang="en-US" dirty="0" smtClean="0"/>
              <a:t>), </a:t>
            </a:r>
            <a:r>
              <a:rPr lang="en-US" dirty="0" err="1" smtClean="0"/>
              <a:t>gonococcemi</a:t>
            </a:r>
            <a:r>
              <a:rPr lang="en-US" dirty="0" smtClean="0"/>
              <a:t>, meningitis, endocarditis, </a:t>
            </a:r>
            <a:r>
              <a:rPr lang="en-US" dirty="0" err="1" smtClean="0"/>
              <a:t>lyme</a:t>
            </a:r>
            <a:r>
              <a:rPr lang="en-US" dirty="0" smtClean="0"/>
              <a:t> disease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73328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use of antibacterial agents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cephalosporins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 </a:t>
            </a:r>
            <a:endParaRPr lang="en-US" dirty="0"/>
          </a:p>
          <a:p>
            <a:r>
              <a:rPr lang="en-US" dirty="0" smtClean="0"/>
              <a:t>Forth generation :like third generation but more active against some organism produce </a:t>
            </a:r>
            <a:r>
              <a:rPr lang="el-GR" dirty="0" smtClean="0"/>
              <a:t>β</a:t>
            </a:r>
            <a:r>
              <a:rPr lang="en-US" dirty="0" smtClean="0"/>
              <a:t>-lactamases, bacteremia, febrile neutropenia, </a:t>
            </a:r>
            <a:r>
              <a:rPr lang="en-US" dirty="0" err="1" smtClean="0"/>
              <a:t>intraabdominal</a:t>
            </a:r>
            <a:r>
              <a:rPr lang="en-US" dirty="0" smtClean="0"/>
              <a:t> urinary tract infection</a:t>
            </a:r>
          </a:p>
          <a:p>
            <a:r>
              <a:rPr lang="en-US" dirty="0" smtClean="0"/>
              <a:t>Fifth generation : </a:t>
            </a:r>
            <a:r>
              <a:rPr lang="en-US" dirty="0" err="1" smtClean="0"/>
              <a:t>ceftaroline</a:t>
            </a:r>
            <a:r>
              <a:rPr lang="en-US" dirty="0" smtClean="0"/>
              <a:t>, active against MRSA, </a:t>
            </a:r>
            <a:r>
              <a:rPr lang="en-US" dirty="0" err="1" smtClean="0"/>
              <a:t>isnot</a:t>
            </a:r>
            <a:r>
              <a:rPr lang="en-US" dirty="0" smtClean="0"/>
              <a:t> active against </a:t>
            </a:r>
            <a:r>
              <a:rPr lang="en-US" dirty="0" err="1" smtClean="0"/>
              <a:t>p.aeruginosa,pneumonia</a:t>
            </a:r>
            <a:r>
              <a:rPr lang="en-US" dirty="0" smtClean="0"/>
              <a:t>, bacteremia, skin infection</a:t>
            </a:r>
          </a:p>
          <a:p>
            <a:r>
              <a:rPr lang="en-US" dirty="0" err="1" smtClean="0"/>
              <a:t>Ceftolozane-tazobactam</a:t>
            </a:r>
            <a:r>
              <a:rPr lang="en-US" dirty="0" smtClean="0"/>
              <a:t> and </a:t>
            </a:r>
            <a:r>
              <a:rPr lang="en-US" dirty="0" err="1" smtClean="0"/>
              <a:t>ceftazidime</a:t>
            </a:r>
            <a:r>
              <a:rPr lang="en-US" dirty="0" smtClean="0"/>
              <a:t>-avibactam : gram negative and pseudomonas , some anaerobes, </a:t>
            </a:r>
            <a:r>
              <a:rPr lang="en-US" dirty="0" err="1" smtClean="0"/>
              <a:t>intraabdominal</a:t>
            </a:r>
            <a:r>
              <a:rPr lang="en-US" dirty="0" smtClean="0"/>
              <a:t> infection, urinary tract infection , MDR infection</a:t>
            </a:r>
          </a:p>
          <a:p>
            <a:r>
              <a:rPr lang="en-US" dirty="0" err="1" smtClean="0"/>
              <a:t>Ceftolozane-tazobactam</a:t>
            </a:r>
            <a:r>
              <a:rPr lang="en-US" dirty="0" smtClean="0"/>
              <a:t>: ESBL producing organism</a:t>
            </a:r>
          </a:p>
          <a:p>
            <a:r>
              <a:rPr lang="en-US" dirty="0" err="1" smtClean="0"/>
              <a:t>Ceftolozane-tazobactam</a:t>
            </a:r>
            <a:r>
              <a:rPr lang="en-US" dirty="0" smtClean="0"/>
              <a:t>: Amp-</a:t>
            </a:r>
            <a:r>
              <a:rPr lang="en-US" dirty="0" err="1" smtClean="0"/>
              <a:t>c,ESBL</a:t>
            </a:r>
            <a:r>
              <a:rPr lang="en-US" dirty="0" smtClean="0"/>
              <a:t>, LPS producing organism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36397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use of antibacterial agents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Carbapenems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r>
              <a:rPr lang="en-US" dirty="0" err="1" smtClean="0"/>
              <a:t>Doripenem</a:t>
            </a:r>
            <a:r>
              <a:rPr lang="en-US" dirty="0" smtClean="0"/>
              <a:t>, </a:t>
            </a:r>
            <a:r>
              <a:rPr lang="en-US" dirty="0" err="1" smtClean="0"/>
              <a:t>imipenem</a:t>
            </a:r>
            <a:r>
              <a:rPr lang="en-US" dirty="0" smtClean="0"/>
              <a:t>, </a:t>
            </a:r>
            <a:r>
              <a:rPr lang="en-US" dirty="0" err="1" smtClean="0"/>
              <a:t>meopenem</a:t>
            </a:r>
            <a:r>
              <a:rPr lang="en-US" dirty="0" smtClean="0"/>
              <a:t>, </a:t>
            </a:r>
            <a:r>
              <a:rPr lang="en-US" dirty="0" err="1" smtClean="0"/>
              <a:t>entrapenem</a:t>
            </a:r>
            <a:r>
              <a:rPr lang="en-US" dirty="0" smtClean="0"/>
              <a:t> : gram positive cocci, gram negative bacilli, anaerobes, MSSA, streptococcus, </a:t>
            </a:r>
            <a:r>
              <a:rPr lang="en-US" dirty="0" err="1" smtClean="0"/>
              <a:t>enterobactriasea</a:t>
            </a:r>
            <a:r>
              <a:rPr lang="en-US" dirty="0" smtClean="0"/>
              <a:t> (</a:t>
            </a:r>
            <a:r>
              <a:rPr lang="en-US" dirty="0" err="1" smtClean="0"/>
              <a:t>enterapenem</a:t>
            </a:r>
            <a:r>
              <a:rPr lang="en-US" dirty="0" smtClean="0"/>
              <a:t> is not active against p. aeruginosa , </a:t>
            </a:r>
            <a:r>
              <a:rPr lang="en-US" dirty="0" err="1" smtClean="0"/>
              <a:t>acinetobacter</a:t>
            </a:r>
            <a:r>
              <a:rPr lang="en-US" dirty="0" smtClean="0"/>
              <a:t>),(</a:t>
            </a:r>
            <a:r>
              <a:rPr lang="en-US" dirty="0" err="1" smtClean="0"/>
              <a:t>imipenem</a:t>
            </a:r>
            <a:r>
              <a:rPr lang="en-US" dirty="0" smtClean="0"/>
              <a:t> is active against enterococcus </a:t>
            </a:r>
            <a:r>
              <a:rPr lang="en-US" dirty="0" err="1" smtClean="0"/>
              <a:t>faecalis</a:t>
            </a:r>
            <a:r>
              <a:rPr lang="en-US" dirty="0" smtClean="0"/>
              <a:t> not enterococcus </a:t>
            </a:r>
            <a:r>
              <a:rPr lang="en-US" dirty="0" err="1" smtClean="0"/>
              <a:t>faecium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S.maltophillia</a:t>
            </a:r>
            <a:r>
              <a:rPr lang="en-US" dirty="0" smtClean="0"/>
              <a:t> and bacillus are resistant to </a:t>
            </a:r>
            <a:r>
              <a:rPr lang="en-US" dirty="0" err="1" smtClean="0"/>
              <a:t>carbapenem</a:t>
            </a:r>
            <a:endParaRPr lang="en-US" dirty="0" smtClean="0"/>
          </a:p>
          <a:p>
            <a:r>
              <a:rPr lang="en-US" dirty="0" err="1" smtClean="0"/>
              <a:t>Addding</a:t>
            </a:r>
            <a:r>
              <a:rPr lang="en-US" dirty="0" smtClean="0"/>
              <a:t> </a:t>
            </a:r>
            <a:r>
              <a:rPr lang="en-US" dirty="0" err="1" smtClean="0"/>
              <a:t>vaborbactam</a:t>
            </a:r>
            <a:r>
              <a:rPr lang="en-US" dirty="0" smtClean="0"/>
              <a:t> : can inhibition of amp c </a:t>
            </a:r>
            <a:r>
              <a:rPr lang="en-US" dirty="0" err="1" smtClean="0"/>
              <a:t>betalctamase</a:t>
            </a:r>
            <a:r>
              <a:rPr lang="en-US" dirty="0" smtClean="0"/>
              <a:t>, ESBL, KPC(</a:t>
            </a:r>
            <a:r>
              <a:rPr lang="en-US" sz="2000" dirty="0" err="1" smtClean="0"/>
              <a:t>klebsiela</a:t>
            </a:r>
            <a:r>
              <a:rPr lang="en-US" sz="2000" dirty="0" smtClean="0"/>
              <a:t> </a:t>
            </a:r>
            <a:r>
              <a:rPr lang="en-US" sz="2000" dirty="0" err="1" smtClean="0"/>
              <a:t>pneumoniea</a:t>
            </a:r>
            <a:r>
              <a:rPr lang="en-US" sz="2000" dirty="0" smtClean="0"/>
              <a:t> </a:t>
            </a:r>
            <a:r>
              <a:rPr lang="en-US" sz="2000" dirty="0" err="1" smtClean="0"/>
              <a:t>carbapenamase</a:t>
            </a:r>
            <a:r>
              <a:rPr lang="en-US" dirty="0" smtClean="0"/>
              <a:t>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41140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use of antibacterial agents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Monobactams</a:t>
            </a:r>
            <a:r>
              <a:rPr lang="en-US" dirty="0" smtClean="0"/>
              <a:t> : </a:t>
            </a:r>
            <a:r>
              <a:rPr lang="en-US" dirty="0" err="1" smtClean="0"/>
              <a:t>aztrenam</a:t>
            </a:r>
            <a:r>
              <a:rPr lang="en-US" dirty="0" smtClean="0"/>
              <a:t> , </a:t>
            </a:r>
            <a:r>
              <a:rPr lang="en-US" dirty="0" err="1" smtClean="0"/>
              <a:t>p.aeruginosa</a:t>
            </a:r>
            <a:r>
              <a:rPr lang="en-US" dirty="0" smtClean="0"/>
              <a:t>, </a:t>
            </a:r>
            <a:r>
              <a:rPr lang="en-US" dirty="0" err="1" smtClean="0"/>
              <a:t>enterobacteriacea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drug is </a:t>
            </a:r>
            <a:r>
              <a:rPr lang="en-US" dirty="0" err="1" smtClean="0"/>
              <a:t>intactivated</a:t>
            </a:r>
            <a:r>
              <a:rPr lang="en-US" dirty="0" smtClean="0"/>
              <a:t> by ESBL and </a:t>
            </a:r>
            <a:r>
              <a:rPr lang="en-US" dirty="0" err="1" smtClean="0"/>
              <a:t>carbapenemases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00611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Adverse reaction to </a:t>
            </a:r>
            <a:r>
              <a:rPr lang="el-GR" dirty="0" smtClean="0"/>
              <a:t>β</a:t>
            </a:r>
            <a:r>
              <a:rPr lang="en-US" dirty="0" smtClean="0"/>
              <a:t>-lactam drugs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Diarrhea</a:t>
            </a:r>
          </a:p>
          <a:p>
            <a:r>
              <a:rPr lang="en-US" dirty="0" smtClean="0"/>
              <a:t>Hypersensitivity reaction</a:t>
            </a:r>
          </a:p>
          <a:p>
            <a:r>
              <a:rPr lang="en-US" dirty="0" smtClean="0"/>
              <a:t>Cross reactivity  to penicillin allergy is low</a:t>
            </a:r>
          </a:p>
          <a:p>
            <a:r>
              <a:rPr lang="en-US" dirty="0" smtClean="0"/>
              <a:t>Serum sickness</a:t>
            </a:r>
          </a:p>
          <a:p>
            <a:r>
              <a:rPr lang="en-US" dirty="0" err="1" smtClean="0"/>
              <a:t>Stevense</a:t>
            </a:r>
            <a:r>
              <a:rPr lang="en-US" dirty="0" smtClean="0"/>
              <a:t>-Johnson syn.</a:t>
            </a:r>
          </a:p>
          <a:p>
            <a:r>
              <a:rPr lang="en-US" dirty="0" smtClean="0"/>
              <a:t>Nephropathy</a:t>
            </a:r>
          </a:p>
          <a:p>
            <a:r>
              <a:rPr lang="en-US" dirty="0" smtClean="0"/>
              <a:t>Hematologic reaction</a:t>
            </a:r>
          </a:p>
          <a:p>
            <a:r>
              <a:rPr lang="en-US" dirty="0" smtClean="0"/>
              <a:t>Neurotoxicity</a:t>
            </a:r>
          </a:p>
          <a:p>
            <a:r>
              <a:rPr lang="en-US" dirty="0" smtClean="0"/>
              <a:t>Seizure( </a:t>
            </a:r>
            <a:r>
              <a:rPr lang="en-US" dirty="0" err="1" smtClean="0"/>
              <a:t>imipenem</a:t>
            </a:r>
            <a:r>
              <a:rPr lang="en-US" dirty="0" smtClean="0"/>
              <a:t>, </a:t>
            </a:r>
            <a:r>
              <a:rPr lang="en-US" dirty="0" err="1" smtClean="0"/>
              <a:t>cefepim</a:t>
            </a:r>
            <a:r>
              <a:rPr lang="en-US" dirty="0" smtClean="0"/>
              <a:t>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74659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Glycopeptid</a:t>
            </a:r>
            <a:r>
              <a:rPr lang="en-US" dirty="0" smtClean="0"/>
              <a:t> and </a:t>
            </a:r>
            <a:r>
              <a:rPr lang="en-US" dirty="0" err="1" smtClean="0"/>
              <a:t>lipoglycopeptides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825625"/>
            <a:ext cx="11541967" cy="4351338"/>
          </a:xfrm>
        </p:spPr>
        <p:txBody>
          <a:bodyPr/>
          <a:lstStyle/>
          <a:p>
            <a:r>
              <a:rPr lang="en-US" dirty="0" smtClean="0"/>
              <a:t>Vancomycin: MRSA, streptococci, enterococci, bacillus, </a:t>
            </a:r>
            <a:r>
              <a:rPr lang="en-US" dirty="0" err="1" smtClean="0"/>
              <a:t>corynebacterium</a:t>
            </a:r>
            <a:r>
              <a:rPr lang="en-US" dirty="0" smtClean="0"/>
              <a:t> </a:t>
            </a:r>
            <a:r>
              <a:rPr lang="en-US" dirty="0" err="1" smtClean="0"/>
              <a:t>jeikeium</a:t>
            </a:r>
            <a:r>
              <a:rPr lang="en-US" dirty="0" smtClean="0"/>
              <a:t>, listeria </a:t>
            </a:r>
            <a:r>
              <a:rPr lang="en-US" dirty="0" err="1" smtClean="0"/>
              <a:t>monocytogen</a:t>
            </a:r>
            <a:r>
              <a:rPr lang="en-US" dirty="0" smtClean="0"/>
              <a:t>, </a:t>
            </a:r>
            <a:r>
              <a:rPr lang="en-US" dirty="0" err="1" smtClean="0"/>
              <a:t>peptostreptococcus</a:t>
            </a:r>
            <a:r>
              <a:rPr lang="en-US" dirty="0" smtClean="0"/>
              <a:t>, </a:t>
            </a:r>
            <a:r>
              <a:rPr lang="en-US" dirty="0" err="1" smtClean="0"/>
              <a:t>actinomyces</a:t>
            </a:r>
            <a:r>
              <a:rPr lang="en-US" dirty="0" smtClean="0"/>
              <a:t>, </a:t>
            </a:r>
            <a:r>
              <a:rPr lang="en-US" dirty="0" err="1" smtClean="0"/>
              <a:t>closteridium</a:t>
            </a:r>
            <a:r>
              <a:rPr lang="en-US" dirty="0" smtClean="0"/>
              <a:t>, </a:t>
            </a:r>
            <a:r>
              <a:rPr lang="en-US" dirty="0" err="1" smtClean="0"/>
              <a:t>propionobacterium</a:t>
            </a:r>
            <a:r>
              <a:rPr lang="en-US" dirty="0" smtClean="0"/>
              <a:t>, </a:t>
            </a:r>
          </a:p>
          <a:p>
            <a:r>
              <a:rPr lang="en-US" dirty="0" smtClean="0"/>
              <a:t>Pneumonia, bacteremia, osteomyelitis, soft tissue infection, </a:t>
            </a:r>
            <a:r>
              <a:rPr lang="en-US" dirty="0" err="1" smtClean="0"/>
              <a:t>pseudomemberanous</a:t>
            </a:r>
            <a:r>
              <a:rPr lang="en-US" dirty="0" smtClean="0"/>
              <a:t> </a:t>
            </a:r>
            <a:r>
              <a:rPr lang="en-US" dirty="0" err="1" smtClean="0"/>
              <a:t>coloitis</a:t>
            </a:r>
            <a:endParaRPr lang="en-US" dirty="0"/>
          </a:p>
          <a:p>
            <a:r>
              <a:rPr lang="en-US" dirty="0" err="1" smtClean="0"/>
              <a:t>Lipoglycopepetides</a:t>
            </a:r>
            <a:r>
              <a:rPr lang="en-US" dirty="0" smtClean="0"/>
              <a:t>:  </a:t>
            </a:r>
            <a:r>
              <a:rPr lang="en-US" dirty="0" err="1" smtClean="0"/>
              <a:t>Telavancin</a:t>
            </a:r>
            <a:r>
              <a:rPr lang="en-US" dirty="0" smtClean="0"/>
              <a:t>, </a:t>
            </a:r>
            <a:r>
              <a:rPr lang="en-US" dirty="0" err="1" smtClean="0"/>
              <a:t>dalbanvacin</a:t>
            </a:r>
            <a:r>
              <a:rPr lang="en-US" dirty="0" smtClean="0"/>
              <a:t>, </a:t>
            </a:r>
            <a:r>
              <a:rPr lang="en-US" dirty="0" err="1" smtClean="0"/>
              <a:t>oritavancin</a:t>
            </a:r>
            <a:r>
              <a:rPr lang="en-US" dirty="0" smtClean="0"/>
              <a:t>( VRSA)</a:t>
            </a:r>
          </a:p>
          <a:p>
            <a:r>
              <a:rPr lang="en-US" dirty="0" smtClean="0"/>
              <a:t>SIDE EFFECT : nephrotoxicity, ototoxicity, QT prolongation ( </a:t>
            </a:r>
            <a:r>
              <a:rPr lang="en-US" sz="2400" dirty="0" err="1" smtClean="0"/>
              <a:t>lipoglycopeptides</a:t>
            </a:r>
            <a:r>
              <a:rPr lang="en-US" dirty="0" smtClean="0"/>
              <a:t>), red man syndrome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39625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Lipopeptides</a:t>
            </a:r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Daptomycin</a:t>
            </a:r>
            <a:r>
              <a:rPr lang="en-US" dirty="0" smtClean="0"/>
              <a:t> : staphylococcus( including  MRSA), streptococci, enterococci, </a:t>
            </a:r>
            <a:r>
              <a:rPr lang="en-US" sz="2000" dirty="0" smtClean="0"/>
              <a:t>( </a:t>
            </a:r>
            <a:r>
              <a:rPr lang="en-US" sz="2000" dirty="0" err="1" smtClean="0"/>
              <a:t>vancomycine</a:t>
            </a:r>
            <a:r>
              <a:rPr lang="en-US" sz="2000" dirty="0" smtClean="0"/>
              <a:t> resistant streptococci), </a:t>
            </a:r>
            <a:r>
              <a:rPr lang="en-US" dirty="0" smtClean="0"/>
              <a:t>bacillus, </a:t>
            </a:r>
            <a:r>
              <a:rPr lang="en-US" dirty="0" err="1" smtClean="0"/>
              <a:t>corynobacterium</a:t>
            </a:r>
            <a:r>
              <a:rPr lang="en-US" dirty="0" smtClean="0"/>
              <a:t>, </a:t>
            </a:r>
            <a:r>
              <a:rPr lang="en-US" dirty="0" err="1" smtClean="0"/>
              <a:t>peptostreptpcoccus</a:t>
            </a:r>
            <a:r>
              <a:rPr lang="en-US" dirty="0" smtClean="0"/>
              <a:t>, </a:t>
            </a:r>
            <a:r>
              <a:rPr lang="en-US" dirty="0" err="1" smtClean="0"/>
              <a:t>closteridium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Soft tissue infection, bacteremia, endocarditis, osteomyelitis</a:t>
            </a:r>
          </a:p>
          <a:p>
            <a:endParaRPr lang="en-US" dirty="0" smtClean="0"/>
          </a:p>
          <a:p>
            <a:r>
              <a:rPr lang="en-US" dirty="0" smtClean="0"/>
              <a:t>Side effect : elevation op CPK, myopathy,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11110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Aminiglycosides</a:t>
            </a:r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9041" cy="4351338"/>
          </a:xfrm>
        </p:spPr>
        <p:txBody>
          <a:bodyPr/>
          <a:lstStyle/>
          <a:p>
            <a:r>
              <a:rPr lang="en-US" dirty="0" smtClean="0"/>
              <a:t>Gram negative </a:t>
            </a:r>
            <a:r>
              <a:rPr lang="en-US" dirty="0" err="1" smtClean="0"/>
              <a:t>bacillim</a:t>
            </a:r>
            <a:r>
              <a:rPr lang="en-US" dirty="0" smtClean="0"/>
              <a:t> </a:t>
            </a:r>
            <a:r>
              <a:rPr lang="en-US" dirty="0" err="1" smtClean="0"/>
              <a:t>enterobacteriacea</a:t>
            </a:r>
            <a:r>
              <a:rPr lang="en-US" dirty="0" smtClean="0"/>
              <a:t>, pseudomonas, </a:t>
            </a:r>
            <a:r>
              <a:rPr lang="en-US" dirty="0" err="1" smtClean="0"/>
              <a:t>acinetobacter</a:t>
            </a:r>
            <a:r>
              <a:rPr lang="en-US" dirty="0" smtClean="0"/>
              <a:t>, MTB, </a:t>
            </a:r>
            <a:r>
              <a:rPr lang="en-US" dirty="0" err="1" smtClean="0"/>
              <a:t>mycobacteriu</a:t>
            </a:r>
            <a:r>
              <a:rPr lang="en-US" dirty="0" smtClean="0"/>
              <a:t> </a:t>
            </a:r>
            <a:r>
              <a:rPr lang="en-US" dirty="0" err="1" smtClean="0"/>
              <a:t>avium</a:t>
            </a:r>
            <a:r>
              <a:rPr lang="en-US" dirty="0" smtClean="0"/>
              <a:t> </a:t>
            </a:r>
            <a:r>
              <a:rPr lang="en-US" dirty="0" err="1" smtClean="0"/>
              <a:t>interacellulare</a:t>
            </a:r>
            <a:r>
              <a:rPr lang="en-US" dirty="0" smtClean="0"/>
              <a:t>, F. </a:t>
            </a:r>
            <a:r>
              <a:rPr lang="en-US" dirty="0" err="1" smtClean="0"/>
              <a:t>tullarensis</a:t>
            </a:r>
            <a:r>
              <a:rPr lang="en-US" dirty="0" smtClean="0"/>
              <a:t>, </a:t>
            </a:r>
            <a:r>
              <a:rPr lang="en-US" dirty="0" err="1" smtClean="0"/>
              <a:t>brucella</a:t>
            </a:r>
            <a:r>
              <a:rPr lang="en-US" dirty="0" smtClean="0"/>
              <a:t>, plague</a:t>
            </a:r>
          </a:p>
          <a:p>
            <a:r>
              <a:rPr lang="en-US" dirty="0" smtClean="0"/>
              <a:t> </a:t>
            </a:r>
          </a:p>
          <a:p>
            <a:r>
              <a:rPr lang="en-US" i="1" u="sng" dirty="0" smtClean="0"/>
              <a:t>Not active against : anaerobe, S. </a:t>
            </a:r>
            <a:r>
              <a:rPr lang="en-US" i="1" u="sng" dirty="0" err="1" smtClean="0"/>
              <a:t>maltophillia</a:t>
            </a:r>
            <a:r>
              <a:rPr lang="en-US" i="1" u="sng" dirty="0" smtClean="0"/>
              <a:t>, </a:t>
            </a:r>
            <a:r>
              <a:rPr lang="en-US" i="1" u="sng" dirty="0" err="1" smtClean="0"/>
              <a:t>burkholderia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cepacia</a:t>
            </a:r>
            <a:endParaRPr lang="en-US" i="1" u="sng" dirty="0" smtClean="0"/>
          </a:p>
          <a:p>
            <a:endParaRPr lang="en-US" dirty="0" smtClean="0"/>
          </a:p>
          <a:p>
            <a:r>
              <a:rPr lang="en-US" dirty="0" smtClean="0"/>
              <a:t>Post antibiotic effect </a:t>
            </a:r>
          </a:p>
          <a:p>
            <a:endParaRPr lang="en-US" dirty="0" smtClean="0"/>
          </a:p>
          <a:p>
            <a:r>
              <a:rPr lang="en-US" dirty="0" smtClean="0"/>
              <a:t>Side effect :nephrotoxicity, </a:t>
            </a:r>
            <a:r>
              <a:rPr lang="en-US" dirty="0" err="1" smtClean="0"/>
              <a:t>ototxicity</a:t>
            </a:r>
            <a:r>
              <a:rPr lang="en-US" dirty="0" smtClean="0"/>
              <a:t>, neurotoxicity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5209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Macrolides and </a:t>
            </a:r>
            <a:r>
              <a:rPr lang="en-US" dirty="0" err="1" smtClean="0"/>
              <a:t>ketolides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73" y="1825625"/>
            <a:ext cx="11812555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Macrolides: azithromycin, clarithromycin, erythromycin</a:t>
            </a:r>
          </a:p>
          <a:p>
            <a:r>
              <a:rPr lang="en-US" dirty="0" err="1" smtClean="0"/>
              <a:t>Ketolides</a:t>
            </a:r>
            <a:r>
              <a:rPr lang="en-US" dirty="0" smtClean="0"/>
              <a:t>: </a:t>
            </a:r>
            <a:r>
              <a:rPr lang="en-US" dirty="0" err="1" smtClean="0"/>
              <a:t>telithromycin</a:t>
            </a:r>
            <a:endParaRPr lang="en-US" dirty="0" smtClean="0"/>
          </a:p>
          <a:p>
            <a:r>
              <a:rPr lang="en-US" dirty="0" smtClean="0"/>
              <a:t>Azithromycin, </a:t>
            </a:r>
            <a:r>
              <a:rPr lang="en-US" dirty="0" err="1" smtClean="0"/>
              <a:t>clariyhromycin</a:t>
            </a:r>
            <a:r>
              <a:rPr lang="en-US" dirty="0" smtClean="0"/>
              <a:t>, </a:t>
            </a:r>
            <a:r>
              <a:rPr lang="en-US" dirty="0" err="1" smtClean="0"/>
              <a:t>telithromycin</a:t>
            </a:r>
            <a:r>
              <a:rPr lang="en-US" dirty="0" smtClean="0"/>
              <a:t> are more active than erythromycin with more </a:t>
            </a:r>
            <a:r>
              <a:rPr lang="en-US" dirty="0" err="1" smtClean="0"/>
              <a:t>tolerabity</a:t>
            </a:r>
            <a:endParaRPr lang="en-US" dirty="0" smtClean="0"/>
          </a:p>
          <a:p>
            <a:r>
              <a:rPr lang="en-US" dirty="0" smtClean="0"/>
              <a:t>Pneumococci, </a:t>
            </a:r>
            <a:r>
              <a:rPr lang="en-US" dirty="0" err="1" smtClean="0"/>
              <a:t>H.influenza</a:t>
            </a:r>
            <a:r>
              <a:rPr lang="en-US" dirty="0" smtClean="0"/>
              <a:t>, </a:t>
            </a:r>
            <a:r>
              <a:rPr lang="en-US" dirty="0" err="1" smtClean="0"/>
              <a:t>M.catarrhalis</a:t>
            </a:r>
            <a:r>
              <a:rPr lang="en-US" dirty="0" smtClean="0"/>
              <a:t>, </a:t>
            </a:r>
            <a:r>
              <a:rPr lang="en-US" dirty="0" err="1" smtClean="0"/>
              <a:t>C.pneumoniae,L.pnemophillia</a:t>
            </a:r>
            <a:r>
              <a:rPr lang="en-US" dirty="0" smtClean="0"/>
              <a:t>, </a:t>
            </a:r>
            <a:r>
              <a:rPr lang="en-US" dirty="0" err="1" smtClean="0"/>
              <a:t>M.pneumoniae</a:t>
            </a:r>
            <a:r>
              <a:rPr lang="en-US" dirty="0" smtClean="0"/>
              <a:t>, streptococci, </a:t>
            </a:r>
            <a:r>
              <a:rPr lang="en-US" dirty="0" err="1" smtClean="0"/>
              <a:t>M.marinum</a:t>
            </a:r>
            <a:r>
              <a:rPr lang="en-US" dirty="0" smtClean="0"/>
              <a:t>, </a:t>
            </a:r>
            <a:r>
              <a:rPr lang="en-US" dirty="0" err="1" smtClean="0"/>
              <a:t>M.chelonae</a:t>
            </a:r>
            <a:r>
              <a:rPr lang="en-US" dirty="0" smtClean="0"/>
              <a:t>, MAC, </a:t>
            </a:r>
            <a:r>
              <a:rPr lang="en-US" dirty="0" err="1" smtClean="0"/>
              <a:t>H.pylori</a:t>
            </a:r>
            <a:r>
              <a:rPr lang="en-US" dirty="0" smtClean="0"/>
              <a:t>, </a:t>
            </a:r>
            <a:r>
              <a:rPr lang="en-US" dirty="0" err="1" smtClean="0"/>
              <a:t>bartonellosis</a:t>
            </a:r>
            <a:endParaRPr lang="en-US" dirty="0" smtClean="0"/>
          </a:p>
          <a:p>
            <a:r>
              <a:rPr lang="en-US" dirty="0" smtClean="0"/>
              <a:t>Azithromycin is active against gram negative diarrheal pathogen</a:t>
            </a:r>
          </a:p>
          <a:p>
            <a:r>
              <a:rPr lang="en-US" dirty="0" smtClean="0"/>
              <a:t>Side effect: nausea, vomiting, abdominal pain, prolongation of QT interval, exacerbation of myasthenia gravis, tinnitus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5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Inhibition of cell wall </a:t>
            </a:r>
            <a:r>
              <a:rPr lang="en-US" dirty="0" err="1" smtClean="0"/>
              <a:t>synthsis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27" y="1825625"/>
            <a:ext cx="11569959" cy="4351338"/>
          </a:xfrm>
        </p:spPr>
        <p:txBody>
          <a:bodyPr/>
          <a:lstStyle/>
          <a:p>
            <a:r>
              <a:rPr lang="en-US" dirty="0" smtClean="0"/>
              <a:t>Effect on peptidoglycan of cell wall</a:t>
            </a:r>
          </a:p>
          <a:p>
            <a:r>
              <a:rPr lang="en-US" dirty="0" smtClean="0"/>
              <a:t>Bactericidal effect</a:t>
            </a:r>
          </a:p>
          <a:p>
            <a:r>
              <a:rPr lang="en-US" dirty="0" smtClean="0"/>
              <a:t>In gram positive bacteria peptidoglycan  is external layer</a:t>
            </a:r>
          </a:p>
          <a:p>
            <a:r>
              <a:rPr lang="en-US" dirty="0" smtClean="0"/>
              <a:t>In gram negative bacteria lipid is external layer</a:t>
            </a:r>
          </a:p>
          <a:p>
            <a:r>
              <a:rPr lang="en-US" dirty="0" smtClean="0"/>
              <a:t>Beta lactams ; PBP; (</a:t>
            </a:r>
            <a:r>
              <a:rPr lang="en-US" dirty="0" err="1" smtClean="0"/>
              <a:t>cephalosporins,monobactam,carbapenems,penicillin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Glycopeptides</a:t>
            </a:r>
            <a:r>
              <a:rPr lang="en-US" dirty="0" smtClean="0"/>
              <a:t>(</a:t>
            </a:r>
            <a:r>
              <a:rPr lang="en-US" dirty="0" err="1" smtClean="0"/>
              <a:t>vancomycin,teicoplanin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lipoglycopepetides</a:t>
            </a:r>
            <a:r>
              <a:rPr lang="en-US" dirty="0" smtClean="0"/>
              <a:t> (</a:t>
            </a:r>
            <a:r>
              <a:rPr lang="en-US" dirty="0" err="1" smtClean="0"/>
              <a:t>telavancin</a:t>
            </a:r>
            <a:r>
              <a:rPr lang="en-US" dirty="0" smtClean="0"/>
              <a:t>, </a:t>
            </a:r>
            <a:r>
              <a:rPr lang="en-US" dirty="0" err="1" smtClean="0"/>
              <a:t>dalbavancin</a:t>
            </a:r>
            <a:r>
              <a:rPr lang="en-US" dirty="0" smtClean="0"/>
              <a:t>, </a:t>
            </a:r>
            <a:r>
              <a:rPr lang="en-US" dirty="0" err="1" smtClean="0"/>
              <a:t>oritavancin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Bacitracin and </a:t>
            </a:r>
            <a:r>
              <a:rPr lang="en-US" dirty="0" err="1" smtClean="0"/>
              <a:t>fosfomycin</a:t>
            </a:r>
            <a:endParaRPr lang="en-US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85868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Macrolides and </a:t>
            </a:r>
            <a:r>
              <a:rPr lang="en-US" dirty="0" err="1"/>
              <a:t>ketolides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Erythromycin, clarithromycin, </a:t>
            </a:r>
            <a:r>
              <a:rPr lang="en-US" dirty="0" err="1" smtClean="0"/>
              <a:t>telithromycin</a:t>
            </a:r>
            <a:r>
              <a:rPr lang="en-US" dirty="0" smtClean="0"/>
              <a:t> inhibit </a:t>
            </a:r>
            <a:r>
              <a:rPr lang="en-US" dirty="0"/>
              <a:t>t</a:t>
            </a:r>
            <a:r>
              <a:rPr lang="en-US" dirty="0" smtClean="0"/>
              <a:t>he CYP3A4 hepatic drug metabolizing enzyme and result in increased level of : benzodiazepine, statin, warfarin, cyclosporine, tacrolimus</a:t>
            </a:r>
          </a:p>
          <a:p>
            <a:r>
              <a:rPr lang="en-US" dirty="0" smtClean="0"/>
              <a:t>Azithromycin does not inhibit CYP3A4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29284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clindamycin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(anaerobes :</a:t>
            </a:r>
            <a:r>
              <a:rPr lang="en-US" dirty="0" err="1" smtClean="0"/>
              <a:t>B.fragilis</a:t>
            </a:r>
            <a:r>
              <a:rPr lang="en-US" dirty="0" smtClean="0"/>
              <a:t>, </a:t>
            </a:r>
            <a:r>
              <a:rPr lang="en-US" dirty="0" err="1" smtClean="0"/>
              <a:t>C.perfringens</a:t>
            </a:r>
            <a:r>
              <a:rPr lang="en-US" dirty="0" smtClean="0"/>
              <a:t>, </a:t>
            </a:r>
            <a:r>
              <a:rPr lang="en-US" dirty="0" err="1" smtClean="0"/>
              <a:t>fusobacterium</a:t>
            </a:r>
            <a:r>
              <a:rPr lang="en-US" dirty="0" smtClean="0"/>
              <a:t>, </a:t>
            </a:r>
            <a:r>
              <a:rPr lang="en-US" dirty="0" err="1" smtClean="0"/>
              <a:t>P,melaninogenicus</a:t>
            </a:r>
            <a:r>
              <a:rPr lang="en-US" dirty="0" smtClean="0"/>
              <a:t>, </a:t>
            </a:r>
            <a:r>
              <a:rPr lang="en-US" dirty="0" err="1" smtClean="0"/>
              <a:t>peptostreptococcus</a:t>
            </a:r>
            <a:r>
              <a:rPr lang="en-US" dirty="0" smtClean="0"/>
              <a:t>), staphylococcus, streptococcus, </a:t>
            </a:r>
            <a:r>
              <a:rPr lang="en-US" dirty="0" err="1" smtClean="0"/>
              <a:t>capnocytophge</a:t>
            </a:r>
            <a:r>
              <a:rPr lang="en-US" dirty="0" smtClean="0"/>
              <a:t> </a:t>
            </a:r>
            <a:r>
              <a:rPr lang="en-US" dirty="0" err="1" smtClean="0"/>
              <a:t>canimorsus</a:t>
            </a:r>
            <a:r>
              <a:rPr lang="en-US" dirty="0" smtClean="0"/>
              <a:t>, </a:t>
            </a:r>
            <a:r>
              <a:rPr lang="en-US" dirty="0" err="1" smtClean="0"/>
              <a:t>babesissis</a:t>
            </a:r>
            <a:r>
              <a:rPr lang="en-US" dirty="0" smtClean="0"/>
              <a:t>, toxoplasmosis, malaria</a:t>
            </a:r>
          </a:p>
          <a:p>
            <a:r>
              <a:rPr lang="en-US" dirty="0" smtClean="0"/>
              <a:t>Lung abscesses, soft tissue infection, TSS</a:t>
            </a:r>
          </a:p>
          <a:p>
            <a:r>
              <a:rPr lang="en-US" dirty="0" smtClean="0"/>
              <a:t>Adverse reaction: nausea, vomiting, diarrhea, skin eruption, </a:t>
            </a:r>
            <a:r>
              <a:rPr lang="en-US" dirty="0" err="1" smtClean="0"/>
              <a:t>stevense</a:t>
            </a:r>
            <a:r>
              <a:rPr lang="en-US" dirty="0" smtClean="0"/>
              <a:t>-Johnson syn.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73583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Tetracyclin</a:t>
            </a:r>
            <a:r>
              <a:rPr lang="en-US" dirty="0" smtClean="0"/>
              <a:t> and </a:t>
            </a:r>
            <a:r>
              <a:rPr lang="en-US" dirty="0" err="1" smtClean="0"/>
              <a:t>glycylcyclin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Tetracyclines</a:t>
            </a:r>
            <a:r>
              <a:rPr lang="en-US" dirty="0" smtClean="0"/>
              <a:t>: </a:t>
            </a:r>
            <a:r>
              <a:rPr lang="en-US" dirty="0" err="1" smtClean="0"/>
              <a:t>doxycycline,minocycline</a:t>
            </a:r>
            <a:r>
              <a:rPr lang="en-US" dirty="0" smtClean="0"/>
              <a:t>, tetracycline</a:t>
            </a:r>
          </a:p>
          <a:p>
            <a:r>
              <a:rPr lang="en-US" dirty="0" smtClean="0"/>
              <a:t>Gram positive cocci(including MRSA), </a:t>
            </a:r>
            <a:r>
              <a:rPr lang="en-US" dirty="0" err="1" smtClean="0"/>
              <a:t>spiroketal</a:t>
            </a:r>
            <a:r>
              <a:rPr lang="en-US" dirty="0" smtClean="0"/>
              <a:t> infection(</a:t>
            </a:r>
            <a:r>
              <a:rPr lang="en-US" dirty="0" err="1" smtClean="0"/>
              <a:t>lyme</a:t>
            </a:r>
            <a:r>
              <a:rPr lang="en-US" dirty="0" smtClean="0"/>
              <a:t>, syphilis, leptospirosis, relapsing fever), </a:t>
            </a:r>
            <a:r>
              <a:rPr lang="en-US" dirty="0" err="1"/>
              <a:t>rickettsial</a:t>
            </a:r>
            <a:r>
              <a:rPr lang="en-US" dirty="0"/>
              <a:t> </a:t>
            </a:r>
            <a:r>
              <a:rPr lang="en-US" dirty="0" smtClean="0"/>
              <a:t>disease(RMSF), atypical pneumonia, STD, </a:t>
            </a:r>
            <a:r>
              <a:rPr lang="en-US" dirty="0" err="1" smtClean="0"/>
              <a:t>nocardia</a:t>
            </a:r>
            <a:r>
              <a:rPr lang="en-US" dirty="0" smtClean="0"/>
              <a:t>, </a:t>
            </a:r>
            <a:r>
              <a:rPr lang="en-US" dirty="0" err="1" smtClean="0"/>
              <a:t>actinomyces</a:t>
            </a:r>
            <a:r>
              <a:rPr lang="en-US" dirty="0" smtClean="0"/>
              <a:t>, brucellosis, tularemia, </a:t>
            </a:r>
            <a:r>
              <a:rPr lang="en-US" dirty="0" err="1" smtClean="0"/>
              <a:t>whipple</a:t>
            </a:r>
            <a:r>
              <a:rPr lang="en-US" dirty="0" smtClean="0"/>
              <a:t> disease, malaria </a:t>
            </a:r>
          </a:p>
          <a:p>
            <a:r>
              <a:rPr lang="en-US" dirty="0" err="1" smtClean="0"/>
              <a:t>Glycylcyclines</a:t>
            </a:r>
            <a:r>
              <a:rPr lang="en-US" dirty="0" smtClean="0"/>
              <a:t>: </a:t>
            </a:r>
            <a:r>
              <a:rPr lang="en-US" dirty="0" err="1" smtClean="0"/>
              <a:t>tigecycline</a:t>
            </a:r>
            <a:endParaRPr lang="en-US" dirty="0" smtClean="0"/>
          </a:p>
          <a:p>
            <a:r>
              <a:rPr lang="en-US" dirty="0" err="1" smtClean="0"/>
              <a:t>Intraabdominal</a:t>
            </a:r>
            <a:r>
              <a:rPr lang="en-US" dirty="0" smtClean="0"/>
              <a:t> infection, pneumonia, MRSA, </a:t>
            </a:r>
            <a:r>
              <a:rPr lang="en-US" dirty="0" err="1" smtClean="0"/>
              <a:t>enterobacteriadea</a:t>
            </a:r>
            <a:r>
              <a:rPr lang="en-US" dirty="0" smtClean="0"/>
              <a:t>, </a:t>
            </a:r>
            <a:r>
              <a:rPr lang="en-US" dirty="0" err="1" smtClean="0"/>
              <a:t>bacteriodes</a:t>
            </a:r>
            <a:r>
              <a:rPr lang="en-US" dirty="0" smtClean="0"/>
              <a:t> , </a:t>
            </a:r>
            <a:r>
              <a:rPr lang="en-US" i="1" dirty="0" smtClean="0">
                <a:solidFill>
                  <a:srgbClr val="FF0000"/>
                </a:solidFill>
              </a:rPr>
              <a:t>(not </a:t>
            </a:r>
            <a:r>
              <a:rPr lang="en-US" i="1" dirty="0" err="1" smtClean="0">
                <a:solidFill>
                  <a:srgbClr val="FF0000"/>
                </a:solidFill>
              </a:rPr>
              <a:t>avtive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aginst</a:t>
            </a:r>
            <a:r>
              <a:rPr lang="en-US" i="1" dirty="0" smtClean="0">
                <a:solidFill>
                  <a:srgbClr val="FF0000"/>
                </a:solidFill>
              </a:rPr>
              <a:t>  pseudomonas) ,</a:t>
            </a:r>
          </a:p>
          <a:p>
            <a:r>
              <a:rPr lang="en-US" dirty="0" smtClean="0"/>
              <a:t>Adverse reaction : nausea, vomiting, diarrhea, photosensitivity, </a:t>
            </a:r>
            <a:r>
              <a:rPr lang="en-US" dirty="0" err="1" smtClean="0"/>
              <a:t>bonr</a:t>
            </a:r>
            <a:r>
              <a:rPr lang="en-US" dirty="0" smtClean="0"/>
              <a:t> growth abnormality , should not be used with calcium content food</a:t>
            </a:r>
          </a:p>
        </p:txBody>
      </p:sp>
    </p:spTree>
    <p:extLst>
      <p:ext uri="{BB962C8B-B14F-4D97-AF65-F5344CB8AC3E}">
        <p14:creationId xmlns:p14="http://schemas.microsoft.com/office/powerpoint/2010/main" val="1919969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Trimethoprim-sulfamethoxazole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Inhibit folate synthesis </a:t>
            </a:r>
          </a:p>
          <a:p>
            <a:r>
              <a:rPr lang="en-US" dirty="0" smtClean="0"/>
              <a:t>Streptococci , staphylococcus ( CA MRSA), </a:t>
            </a:r>
            <a:r>
              <a:rPr lang="en-US" dirty="0" err="1" smtClean="0"/>
              <a:t>H.influenza</a:t>
            </a:r>
            <a:r>
              <a:rPr lang="en-US" dirty="0" smtClean="0"/>
              <a:t>, E.coli, </a:t>
            </a:r>
            <a:r>
              <a:rPr lang="en-US" dirty="0" err="1" smtClean="0"/>
              <a:t>P.mirabilis</a:t>
            </a:r>
            <a:r>
              <a:rPr lang="en-US" dirty="0" smtClean="0"/>
              <a:t>, N gonorrhea, </a:t>
            </a:r>
            <a:r>
              <a:rPr lang="en-US" dirty="0" err="1" smtClean="0"/>
              <a:t>P.mirabilis</a:t>
            </a:r>
            <a:r>
              <a:rPr lang="en-US" dirty="0" smtClean="0"/>
              <a:t>, S. </a:t>
            </a:r>
            <a:r>
              <a:rPr lang="en-US" dirty="0" err="1" smtClean="0"/>
              <a:t>maltophilia</a:t>
            </a:r>
            <a:endParaRPr lang="en-US" dirty="0" smtClean="0"/>
          </a:p>
          <a:p>
            <a:r>
              <a:rPr lang="en-US" dirty="0" smtClean="0"/>
              <a:t>UTI, soft tissue infection, respiratory tract infection, PCP, </a:t>
            </a:r>
          </a:p>
          <a:p>
            <a:r>
              <a:rPr lang="en-US" dirty="0" smtClean="0"/>
              <a:t>Adverse reaction: nausea, vomiting, diarrhea, allergic reaction, leukopenia, thrombocytopenia, </a:t>
            </a:r>
            <a:r>
              <a:rPr lang="en-US" dirty="0" err="1" smtClean="0"/>
              <a:t>granulocytopenia</a:t>
            </a:r>
            <a:r>
              <a:rPr lang="en-US" dirty="0" smtClean="0"/>
              <a:t>, nephrotoxicity, hyperkalemia, hyponatremia</a:t>
            </a:r>
          </a:p>
          <a:p>
            <a:r>
              <a:rPr lang="en-US" dirty="0" smtClean="0"/>
              <a:t>Interaction: warfarin, phenytoin, </a:t>
            </a:r>
            <a:r>
              <a:rPr lang="en-US" dirty="0" err="1" smtClean="0"/>
              <a:t>methorexate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71267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Fluoroquinolon</a:t>
            </a:r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Norfloxacin</a:t>
            </a:r>
            <a:r>
              <a:rPr lang="en-US" dirty="0" smtClean="0"/>
              <a:t>, ciprofloxacin, </a:t>
            </a:r>
            <a:r>
              <a:rPr lang="en-US" dirty="0" err="1" smtClean="0"/>
              <a:t>ofloxacin</a:t>
            </a:r>
            <a:r>
              <a:rPr lang="en-US" dirty="0" smtClean="0"/>
              <a:t>, levofloxacin, </a:t>
            </a:r>
            <a:r>
              <a:rPr lang="en-US" dirty="0" err="1" smtClean="0"/>
              <a:t>gemifloxacin</a:t>
            </a:r>
            <a:r>
              <a:rPr lang="en-US" dirty="0" smtClean="0"/>
              <a:t>, </a:t>
            </a:r>
            <a:r>
              <a:rPr lang="en-US" dirty="0" err="1" smtClean="0"/>
              <a:t>moxifloxacin</a:t>
            </a:r>
            <a:r>
              <a:rPr lang="en-US" dirty="0" smtClean="0"/>
              <a:t>, </a:t>
            </a:r>
            <a:r>
              <a:rPr lang="en-US" dirty="0" err="1" smtClean="0"/>
              <a:t>delafloxacin</a:t>
            </a:r>
            <a:endParaRPr lang="en-US" dirty="0" smtClean="0"/>
          </a:p>
          <a:p>
            <a:r>
              <a:rPr lang="en-US" dirty="0" smtClean="0"/>
              <a:t>Ciprofloxacin and levofloxacin the </a:t>
            </a:r>
            <a:r>
              <a:rPr lang="en-US" dirty="0" err="1" smtClean="0"/>
              <a:t>mst</a:t>
            </a:r>
            <a:r>
              <a:rPr lang="en-US" dirty="0" smtClean="0"/>
              <a:t> active against pseudomonas</a:t>
            </a:r>
          </a:p>
          <a:p>
            <a:r>
              <a:rPr lang="en-US" dirty="0" smtClean="0"/>
              <a:t>Levofloxacin, </a:t>
            </a:r>
            <a:r>
              <a:rPr lang="en-US" dirty="0" err="1" smtClean="0"/>
              <a:t>moxifloxacin</a:t>
            </a:r>
            <a:r>
              <a:rPr lang="en-US" dirty="0" smtClean="0"/>
              <a:t>, </a:t>
            </a:r>
            <a:r>
              <a:rPr lang="en-US" dirty="0" err="1" smtClean="0"/>
              <a:t>gemifloxacin</a:t>
            </a:r>
            <a:r>
              <a:rPr lang="en-US" dirty="0" smtClean="0"/>
              <a:t>, </a:t>
            </a:r>
            <a:r>
              <a:rPr lang="en-US" dirty="0" err="1" smtClean="0"/>
              <a:t>delafloxacine</a:t>
            </a:r>
            <a:r>
              <a:rPr lang="en-US" dirty="0" smtClean="0"/>
              <a:t> have are active against pneumococcus and MSSA</a:t>
            </a:r>
          </a:p>
          <a:p>
            <a:r>
              <a:rPr lang="en-US" dirty="0" err="1" smtClean="0"/>
              <a:t>Delafloxacin</a:t>
            </a:r>
            <a:r>
              <a:rPr lang="en-US" dirty="0" smtClean="0"/>
              <a:t> is active against MRSA</a:t>
            </a:r>
          </a:p>
          <a:p>
            <a:r>
              <a:rPr lang="en-US" dirty="0" smtClean="0"/>
              <a:t>Should not be used with </a:t>
            </a:r>
            <a:r>
              <a:rPr lang="en-US" dirty="0" err="1" smtClean="0"/>
              <a:t>aluminium</a:t>
            </a:r>
            <a:r>
              <a:rPr lang="en-US" dirty="0" smtClean="0"/>
              <a:t>, magnesium, calcium compound</a:t>
            </a:r>
          </a:p>
          <a:p>
            <a:r>
              <a:rPr lang="en-US" dirty="0" smtClean="0"/>
              <a:t>Good penetration into prostate</a:t>
            </a:r>
          </a:p>
          <a:p>
            <a:r>
              <a:rPr lang="en-US" dirty="0" smtClean="0"/>
              <a:t>Side effect: seizure, peripheral neuropathy, glucose dysregulation, tendinopathy. Aortic aneurysm, worsening of myasthenia gravis, prolongation of QT interval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75873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</a:t>
            </a:r>
            <a:r>
              <a:rPr lang="en-US" dirty="0" err="1" smtClean="0"/>
              <a:t>ifamycins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Rifampin, </a:t>
            </a:r>
            <a:r>
              <a:rPr lang="en-US" dirty="0" err="1" smtClean="0"/>
              <a:t>rifabutin</a:t>
            </a:r>
            <a:r>
              <a:rPr lang="en-US" dirty="0" smtClean="0"/>
              <a:t>, </a:t>
            </a:r>
            <a:r>
              <a:rPr lang="en-US" dirty="0" err="1" smtClean="0"/>
              <a:t>rifapentine</a:t>
            </a:r>
            <a:endParaRPr lang="en-US" dirty="0" smtClean="0"/>
          </a:p>
          <a:p>
            <a:r>
              <a:rPr lang="en-US" dirty="0" smtClean="0"/>
              <a:t>MTB, NTMB, staphylococcus, </a:t>
            </a:r>
            <a:r>
              <a:rPr lang="en-US" dirty="0" err="1" smtClean="0"/>
              <a:t>brucella</a:t>
            </a:r>
            <a:r>
              <a:rPr lang="en-US" dirty="0" smtClean="0"/>
              <a:t>, M. </a:t>
            </a:r>
            <a:r>
              <a:rPr lang="en-US" dirty="0" err="1" smtClean="0"/>
              <a:t>leprea</a:t>
            </a:r>
            <a:r>
              <a:rPr lang="en-US" dirty="0" smtClean="0"/>
              <a:t>, H. influenza, N. meningitides</a:t>
            </a:r>
          </a:p>
          <a:p>
            <a:r>
              <a:rPr lang="en-US" dirty="0" smtClean="0"/>
              <a:t>Tuberculosis, brucellosis. </a:t>
            </a:r>
            <a:r>
              <a:rPr lang="en-US" dirty="0" err="1" smtClean="0"/>
              <a:t>Leprea</a:t>
            </a:r>
            <a:r>
              <a:rPr lang="en-US" dirty="0" smtClean="0"/>
              <a:t>, endocarditis, catheter related infection, </a:t>
            </a:r>
            <a:r>
              <a:rPr lang="en-US" dirty="0" err="1" smtClean="0"/>
              <a:t>prosthtic</a:t>
            </a:r>
            <a:r>
              <a:rPr lang="en-US" dirty="0" smtClean="0"/>
              <a:t> joint infection, prophylaxis of meningitis</a:t>
            </a:r>
          </a:p>
          <a:p>
            <a:r>
              <a:rPr lang="en-US" dirty="0" smtClean="0"/>
              <a:t>Adverse effects: nausea, vomiting, diarrhea, rash, elevated LET,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90059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Metronidazle</a:t>
            </a:r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Anaerobes , protozoa, </a:t>
            </a:r>
            <a:r>
              <a:rPr lang="en-US" dirty="0" err="1" smtClean="0"/>
              <a:t>bacteroides</a:t>
            </a:r>
            <a:r>
              <a:rPr lang="en-US" dirty="0" smtClean="0"/>
              <a:t>, </a:t>
            </a:r>
            <a:r>
              <a:rPr lang="en-US" dirty="0" err="1" smtClean="0"/>
              <a:t>fusobacterium</a:t>
            </a:r>
            <a:r>
              <a:rPr lang="en-US" dirty="0" smtClean="0"/>
              <a:t>, </a:t>
            </a:r>
            <a:r>
              <a:rPr lang="en-US" dirty="0" err="1" smtClean="0"/>
              <a:t>provotella</a:t>
            </a:r>
            <a:r>
              <a:rPr lang="en-US" dirty="0" smtClean="0"/>
              <a:t>, </a:t>
            </a:r>
            <a:r>
              <a:rPr lang="en-US" dirty="0" err="1" smtClean="0"/>
              <a:t>amebiasis</a:t>
            </a:r>
            <a:r>
              <a:rPr lang="en-US" dirty="0" smtClean="0"/>
              <a:t>, giardiasis, </a:t>
            </a:r>
            <a:r>
              <a:rPr lang="en-US" dirty="0" err="1" smtClean="0"/>
              <a:t>trichomoniasis</a:t>
            </a:r>
            <a:endParaRPr lang="en-US" dirty="0" smtClean="0"/>
          </a:p>
          <a:p>
            <a:r>
              <a:rPr lang="en-US" dirty="0" smtClean="0"/>
              <a:t>Lung, brain and abdominal abscesses, PID, PMC</a:t>
            </a:r>
          </a:p>
          <a:p>
            <a:r>
              <a:rPr lang="en-US" dirty="0" smtClean="0"/>
              <a:t>Adverse effects: leukopenia, neutropenia, neuropathy, confusion, dysarthria, ataxia, nystagmus, </a:t>
            </a:r>
            <a:r>
              <a:rPr lang="en-US" dirty="0" err="1" smtClean="0"/>
              <a:t>ophthalmoparesis</a:t>
            </a:r>
            <a:r>
              <a:rPr lang="en-US" dirty="0" smtClean="0"/>
              <a:t>, increased anticoagulant effect of warfarin and lithium serum level, phenytoin toxicity, disulfiram like reaction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77177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Oxazolidinones</a:t>
            </a:r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Nitrofutantoin</a:t>
            </a:r>
            <a:r>
              <a:rPr lang="en-US" dirty="0" smtClean="0"/>
              <a:t> (</a:t>
            </a:r>
            <a:r>
              <a:rPr lang="en-US" dirty="0" err="1" smtClean="0"/>
              <a:t>bacteriocidal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Staph aureus, </a:t>
            </a:r>
            <a:r>
              <a:rPr lang="en-US" dirty="0" err="1" smtClean="0"/>
              <a:t>epidermides</a:t>
            </a:r>
            <a:r>
              <a:rPr lang="en-US" dirty="0" smtClean="0"/>
              <a:t>, </a:t>
            </a:r>
            <a:r>
              <a:rPr lang="en-US" dirty="0" err="1" smtClean="0"/>
              <a:t>saprophyticus</a:t>
            </a:r>
            <a:r>
              <a:rPr lang="en-US" dirty="0" smtClean="0"/>
              <a:t>, E. </a:t>
            </a:r>
            <a:r>
              <a:rPr lang="en-US" dirty="0" err="1" smtClean="0"/>
              <a:t>fecalis</a:t>
            </a:r>
            <a:r>
              <a:rPr lang="en-US" dirty="0" smtClean="0"/>
              <a:t>, strep </a:t>
            </a:r>
            <a:r>
              <a:rPr lang="en-US" dirty="0" err="1" smtClean="0"/>
              <a:t>agalactia</a:t>
            </a:r>
            <a:r>
              <a:rPr lang="en-US" dirty="0" smtClean="0"/>
              <a:t>, group D streptococci, E. coli, </a:t>
            </a:r>
            <a:r>
              <a:rPr lang="en-US" dirty="0" err="1" smtClean="0"/>
              <a:t>enterobacter</a:t>
            </a:r>
            <a:r>
              <a:rPr lang="en-US" dirty="0" smtClean="0"/>
              <a:t>, Neisseria, salmonella, </a:t>
            </a:r>
            <a:r>
              <a:rPr lang="en-US" dirty="0" err="1" smtClean="0"/>
              <a:t>shigella</a:t>
            </a:r>
            <a:endParaRPr lang="en-US" dirty="0" smtClean="0"/>
          </a:p>
          <a:p>
            <a:r>
              <a:rPr lang="en-US" dirty="0" smtClean="0"/>
              <a:t>UTI(pregnancy, ESBL E. coli)</a:t>
            </a:r>
          </a:p>
          <a:p>
            <a:r>
              <a:rPr lang="en-US" dirty="0" smtClean="0"/>
              <a:t>Take drug with food</a:t>
            </a:r>
          </a:p>
          <a:p>
            <a:r>
              <a:rPr lang="en-US" dirty="0" err="1" smtClean="0"/>
              <a:t>Advese</a:t>
            </a:r>
            <a:r>
              <a:rPr lang="en-US" dirty="0" smtClean="0"/>
              <a:t> effect: nausea, vomiting, diarrhea, pulmonary </a:t>
            </a:r>
            <a:r>
              <a:rPr lang="en-US" dirty="0" err="1" smtClean="0"/>
              <a:t>foibrois</a:t>
            </a:r>
            <a:r>
              <a:rPr lang="en-US" dirty="0" smtClean="0"/>
              <a:t>, hepatitis</a:t>
            </a:r>
          </a:p>
          <a:p>
            <a:r>
              <a:rPr lang="en-US" dirty="0" smtClean="0"/>
              <a:t>Not use in G6PD deficient patients, not use In elderly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06187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Polymyxins</a:t>
            </a:r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Colistin</a:t>
            </a:r>
            <a:r>
              <a:rPr lang="en-US" dirty="0" smtClean="0"/>
              <a:t>, </a:t>
            </a:r>
            <a:r>
              <a:rPr lang="en-US" dirty="0" err="1" smtClean="0"/>
              <a:t>polymyxin</a:t>
            </a:r>
            <a:r>
              <a:rPr lang="en-US" dirty="0" smtClean="0"/>
              <a:t> B</a:t>
            </a:r>
          </a:p>
          <a:p>
            <a:r>
              <a:rPr lang="en-US" dirty="0" smtClean="0"/>
              <a:t>P. aeruginosa, A. </a:t>
            </a:r>
            <a:r>
              <a:rPr lang="en-US" dirty="0" err="1" smtClean="0"/>
              <a:t>baumannii</a:t>
            </a:r>
            <a:r>
              <a:rPr lang="en-US" dirty="0" smtClean="0"/>
              <a:t>, </a:t>
            </a:r>
            <a:r>
              <a:rPr lang="en-US" dirty="0" err="1" smtClean="0"/>
              <a:t>enterobacteriacea</a:t>
            </a:r>
            <a:r>
              <a:rPr lang="en-US" dirty="0" smtClean="0"/>
              <a:t>( except of </a:t>
            </a:r>
            <a:r>
              <a:rPr lang="en-US" dirty="0" err="1" smtClean="0"/>
              <a:t>proteus</a:t>
            </a:r>
            <a:r>
              <a:rPr lang="en-US" dirty="0" smtClean="0"/>
              <a:t>, </a:t>
            </a:r>
            <a:r>
              <a:rPr lang="en-US" dirty="0" err="1" smtClean="0"/>
              <a:t>providicia</a:t>
            </a:r>
            <a:r>
              <a:rPr lang="en-US" dirty="0" smtClean="0"/>
              <a:t>, </a:t>
            </a:r>
            <a:r>
              <a:rPr lang="en-US" dirty="0" err="1" smtClean="0"/>
              <a:t>serratia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UTI,  HAP, blood steam infection, </a:t>
            </a:r>
            <a:r>
              <a:rPr lang="en-US" dirty="0" err="1" smtClean="0"/>
              <a:t>neubolized</a:t>
            </a:r>
            <a:r>
              <a:rPr lang="en-US" dirty="0" smtClean="0"/>
              <a:t> formulation for VAP </a:t>
            </a:r>
          </a:p>
          <a:p>
            <a:r>
              <a:rPr lang="en-US" dirty="0" smtClean="0"/>
              <a:t>Adverse effect: nephrotoxicity, neurotoxicity, </a:t>
            </a:r>
            <a:r>
              <a:rPr lang="en-US" dirty="0" err="1" smtClean="0"/>
              <a:t>paresthesis</a:t>
            </a:r>
            <a:r>
              <a:rPr lang="en-US" dirty="0" smtClean="0"/>
              <a:t>, muscle weakness, confusion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96614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Quinupristin-dalfopristin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Inhibit protein synthesis</a:t>
            </a:r>
          </a:p>
          <a:p>
            <a:r>
              <a:rPr lang="en-US" dirty="0" smtClean="0"/>
              <a:t>Staphylococcus (MRSA) , streptococci, </a:t>
            </a:r>
            <a:r>
              <a:rPr lang="en-US" dirty="0" err="1" smtClean="0"/>
              <a:t>E.faecium</a:t>
            </a:r>
            <a:r>
              <a:rPr lang="en-US" dirty="0" smtClean="0"/>
              <a:t>(not </a:t>
            </a:r>
            <a:r>
              <a:rPr lang="en-US" dirty="0" err="1" smtClean="0"/>
              <a:t>fecalis</a:t>
            </a:r>
            <a:r>
              <a:rPr lang="en-US" dirty="0" smtClean="0"/>
              <a:t>), </a:t>
            </a:r>
            <a:r>
              <a:rPr lang="en-US" dirty="0" err="1" smtClean="0"/>
              <a:t>corynebacterium</a:t>
            </a:r>
            <a:r>
              <a:rPr lang="en-US" dirty="0" smtClean="0"/>
              <a:t>, </a:t>
            </a:r>
            <a:r>
              <a:rPr lang="en-US" dirty="0" err="1" smtClean="0"/>
              <a:t>L.monocytogen</a:t>
            </a:r>
            <a:endParaRPr lang="en-US" dirty="0" smtClean="0"/>
          </a:p>
          <a:p>
            <a:r>
              <a:rPr lang="en-US" dirty="0" smtClean="0"/>
              <a:t>UTI, bone and joint infection, bacteremia, VRE. </a:t>
            </a:r>
            <a:r>
              <a:rPr lang="en-US" dirty="0" err="1" smtClean="0"/>
              <a:t>Faecium</a:t>
            </a:r>
            <a:endParaRPr lang="en-US" dirty="0" smtClean="0"/>
          </a:p>
          <a:p>
            <a:r>
              <a:rPr lang="en-US" dirty="0" smtClean="0"/>
              <a:t>Adverse effect: arthralgia, myalgia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0668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Inhibition of protein synthesis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91" y="1825625"/>
            <a:ext cx="11840546" cy="4351338"/>
          </a:xfrm>
        </p:spPr>
        <p:txBody>
          <a:bodyPr/>
          <a:lstStyle/>
          <a:p>
            <a:r>
              <a:rPr lang="en-US" dirty="0" smtClean="0"/>
              <a:t>Target bacterial ribosome</a:t>
            </a:r>
          </a:p>
          <a:p>
            <a:r>
              <a:rPr lang="en-US" dirty="0" smtClean="0"/>
              <a:t>Bind to 30s ribosomal subunit or 50s subunit</a:t>
            </a:r>
          </a:p>
          <a:p>
            <a:r>
              <a:rPr lang="en-US" dirty="0" smtClean="0"/>
              <a:t>Most are bacteriostatic except aminoglycosides</a:t>
            </a:r>
          </a:p>
          <a:p>
            <a:r>
              <a:rPr lang="en-US" dirty="0" smtClean="0"/>
              <a:t>Aminoglycosides  (</a:t>
            </a:r>
            <a:r>
              <a:rPr lang="en-US" dirty="0" err="1" smtClean="0"/>
              <a:t>amikacin,gentamicin,kanamycin,netilmicin,streptomycin</a:t>
            </a:r>
            <a:r>
              <a:rPr lang="en-US" dirty="0" smtClean="0"/>
              <a:t>, tobramycin) ; bind to 30s ribosomal subunit</a:t>
            </a:r>
          </a:p>
          <a:p>
            <a:r>
              <a:rPr lang="en-US" dirty="0" smtClean="0"/>
              <a:t>low concentration causes misreading mRNA </a:t>
            </a:r>
          </a:p>
          <a:p>
            <a:r>
              <a:rPr lang="en-US" dirty="0" smtClean="0"/>
              <a:t> high concentration causes blocking of translocation of peptide chain</a:t>
            </a:r>
          </a:p>
          <a:p>
            <a:r>
              <a:rPr lang="en-US" dirty="0" smtClean="0"/>
              <a:t>In anaerobic condition uptake is reduced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70325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Chloramphenicol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 .meningitides, </a:t>
            </a:r>
            <a:r>
              <a:rPr lang="en-US" dirty="0" err="1" smtClean="0"/>
              <a:t>H,influenza</a:t>
            </a:r>
            <a:r>
              <a:rPr lang="en-US" dirty="0" smtClean="0"/>
              <a:t>, </a:t>
            </a:r>
            <a:r>
              <a:rPr lang="en-US" dirty="0" err="1" smtClean="0"/>
              <a:t>S.pneumonia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Anthrax, brucellosis, </a:t>
            </a:r>
            <a:r>
              <a:rPr lang="en-US" dirty="0" err="1" smtClean="0"/>
              <a:t>er;ichiosis</a:t>
            </a:r>
            <a:r>
              <a:rPr lang="en-US" dirty="0" smtClean="0"/>
              <a:t>, </a:t>
            </a:r>
            <a:r>
              <a:rPr lang="en-US" dirty="0" err="1" smtClean="0"/>
              <a:t>rickettsial</a:t>
            </a:r>
            <a:r>
              <a:rPr lang="en-US" dirty="0" smtClean="0"/>
              <a:t> infection, typhoid fever</a:t>
            </a:r>
          </a:p>
          <a:p>
            <a:endParaRPr lang="en-US" dirty="0" smtClean="0"/>
          </a:p>
          <a:p>
            <a:r>
              <a:rPr lang="en-US" dirty="0" smtClean="0"/>
              <a:t>Adverse effect: aplastic anemia, </a:t>
            </a:r>
            <a:r>
              <a:rPr lang="en-US" dirty="0" err="1" smtClean="0"/>
              <a:t>myelossupression</a:t>
            </a:r>
            <a:r>
              <a:rPr lang="en-US" dirty="0" smtClean="0"/>
              <a:t>, gray baby </a:t>
            </a:r>
            <a:r>
              <a:rPr lang="en-US" dirty="0" err="1" smtClean="0"/>
              <a:t>syndrom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64332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5796" y="-2985799"/>
            <a:ext cx="6858001" cy="12829596"/>
          </a:xfrm>
        </p:spPr>
      </p:pic>
    </p:spTree>
    <p:extLst>
      <p:ext uri="{BB962C8B-B14F-4D97-AF65-F5344CB8AC3E}">
        <p14:creationId xmlns:p14="http://schemas.microsoft.com/office/powerpoint/2010/main" val="191326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Inhibition of protein synthesis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111" y="1825625"/>
            <a:ext cx="10424839" cy="4351338"/>
          </a:xfrm>
        </p:spPr>
        <p:txBody>
          <a:bodyPr/>
          <a:lstStyle/>
          <a:p>
            <a:r>
              <a:rPr lang="en-US" dirty="0" err="1" smtClean="0"/>
              <a:t>Tetracyclines</a:t>
            </a:r>
            <a:r>
              <a:rPr lang="en-US" dirty="0" smtClean="0"/>
              <a:t>(</a:t>
            </a:r>
            <a:r>
              <a:rPr lang="en-US" dirty="0" err="1" smtClean="0"/>
              <a:t>tetracycline,doxycycline</a:t>
            </a:r>
            <a:r>
              <a:rPr lang="en-US" dirty="0" smtClean="0"/>
              <a:t>, minocycline) </a:t>
            </a:r>
          </a:p>
          <a:p>
            <a:r>
              <a:rPr lang="en-US" dirty="0" err="1" smtClean="0"/>
              <a:t>Glycylcyclines</a:t>
            </a:r>
            <a:r>
              <a:rPr lang="en-US" dirty="0" smtClean="0"/>
              <a:t>(</a:t>
            </a:r>
            <a:r>
              <a:rPr lang="en-US" dirty="0" err="1" smtClean="0"/>
              <a:t>tigecycline</a:t>
            </a:r>
            <a:r>
              <a:rPr lang="en-US" dirty="0" smtClean="0"/>
              <a:t>);circumvent resistance mechanism to tetracycline</a:t>
            </a:r>
          </a:p>
          <a:p>
            <a:endParaRPr lang="en-US" dirty="0" smtClean="0"/>
          </a:p>
          <a:p>
            <a:r>
              <a:rPr lang="en-US" dirty="0" smtClean="0"/>
              <a:t>Macrolides(</a:t>
            </a:r>
            <a:r>
              <a:rPr lang="en-US" dirty="0" err="1" smtClean="0"/>
              <a:t>erythromycin,azithromycin,clarithromycin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ketolides</a:t>
            </a:r>
            <a:r>
              <a:rPr lang="en-US" dirty="0" smtClean="0"/>
              <a:t>(</a:t>
            </a:r>
            <a:r>
              <a:rPr lang="en-US" dirty="0" err="1" smtClean="0"/>
              <a:t>telithromycin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Bind to 23rRNA of the 50s subunit ; block translocation of the growing peptide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4724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Inhibition of protein synthesis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Licosamides</a:t>
            </a:r>
            <a:r>
              <a:rPr lang="en-US" dirty="0" smtClean="0"/>
              <a:t>(clindamycin) ; bind to 23srRNA of the 50s subunit</a:t>
            </a:r>
          </a:p>
          <a:p>
            <a:endParaRPr lang="en-US" dirty="0"/>
          </a:p>
          <a:p>
            <a:r>
              <a:rPr lang="en-US" dirty="0" err="1" smtClean="0"/>
              <a:t>Streptogramins</a:t>
            </a:r>
            <a:r>
              <a:rPr lang="en-US" dirty="0" smtClean="0"/>
              <a:t>(</a:t>
            </a:r>
            <a:r>
              <a:rPr lang="en-US" dirty="0" err="1" smtClean="0"/>
              <a:t>quinupristin</a:t>
            </a:r>
            <a:r>
              <a:rPr lang="en-US" dirty="0" smtClean="0"/>
              <a:t>, </a:t>
            </a:r>
            <a:r>
              <a:rPr lang="en-US" dirty="0" err="1" smtClean="0"/>
              <a:t>dalfopristin</a:t>
            </a:r>
            <a:r>
              <a:rPr lang="en-US" dirty="0"/>
              <a:t>) ; bind to 23srRNA of the 50s </a:t>
            </a:r>
            <a:r>
              <a:rPr lang="en-US" dirty="0" smtClean="0"/>
              <a:t>subunit ; the combination  is bactericidal , macrolide resistant bacteria exhibit cross resistance to </a:t>
            </a:r>
            <a:r>
              <a:rPr lang="en-US" dirty="0" err="1" smtClean="0"/>
              <a:t>quinupristin</a:t>
            </a:r>
            <a:r>
              <a:rPr lang="en-US" dirty="0" smtClean="0"/>
              <a:t> ; and </a:t>
            </a:r>
            <a:r>
              <a:rPr lang="en-US" dirty="0" err="1" smtClean="0"/>
              <a:t>dalfopristin</a:t>
            </a:r>
            <a:r>
              <a:rPr lang="en-US" dirty="0" smtClean="0"/>
              <a:t> in this condition is bacteriostatic </a:t>
            </a:r>
          </a:p>
          <a:p>
            <a:endParaRPr lang="en-US" dirty="0"/>
          </a:p>
          <a:p>
            <a:r>
              <a:rPr lang="en-US" dirty="0" err="1" smtClean="0"/>
              <a:t>Chloromphenicol</a:t>
            </a:r>
            <a:r>
              <a:rPr lang="en-US" dirty="0" smtClean="0"/>
              <a:t>; bind </a:t>
            </a:r>
            <a:r>
              <a:rPr lang="en-US" dirty="0"/>
              <a:t>to 23srRNA of the 50s </a:t>
            </a:r>
            <a:r>
              <a:rPr lang="en-US" dirty="0" smtClean="0"/>
              <a:t>subunit</a:t>
            </a:r>
          </a:p>
          <a:p>
            <a:endParaRPr lang="en-US" dirty="0"/>
          </a:p>
          <a:p>
            <a:r>
              <a:rPr lang="en-US" dirty="0" err="1" smtClean="0"/>
              <a:t>Oxazolidinones</a:t>
            </a:r>
            <a:r>
              <a:rPr lang="en-US" dirty="0" smtClean="0"/>
              <a:t>( linezolid , </a:t>
            </a:r>
            <a:r>
              <a:rPr lang="en-US" dirty="0" err="1" smtClean="0"/>
              <a:t>tedizolid</a:t>
            </a:r>
            <a:r>
              <a:rPr lang="en-US" dirty="0" smtClean="0"/>
              <a:t>) ; </a:t>
            </a:r>
            <a:r>
              <a:rPr lang="en-US" dirty="0"/>
              <a:t>bind to 23srRNA of the 50s </a:t>
            </a:r>
            <a:r>
              <a:rPr lang="en-US" dirty="0" smtClean="0"/>
              <a:t>subunit </a:t>
            </a:r>
          </a:p>
          <a:p>
            <a:endParaRPr lang="en-US" dirty="0"/>
          </a:p>
          <a:p>
            <a:r>
              <a:rPr lang="en-US" dirty="0" err="1" smtClean="0"/>
              <a:t>Mupirocin</a:t>
            </a:r>
            <a:r>
              <a:rPr lang="en-US" dirty="0" smtClean="0"/>
              <a:t>; used topically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46840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Inhibition of bacterial metabolism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86440" cy="4351338"/>
          </a:xfrm>
        </p:spPr>
        <p:txBody>
          <a:bodyPr/>
          <a:lstStyle/>
          <a:p>
            <a:r>
              <a:rPr lang="en-US" dirty="0" smtClean="0"/>
              <a:t>Target the pathway  for synthesis of folate</a:t>
            </a:r>
          </a:p>
          <a:p>
            <a:endParaRPr lang="en-US" dirty="0"/>
          </a:p>
          <a:p>
            <a:r>
              <a:rPr lang="en-US" dirty="0" smtClean="0"/>
              <a:t>Sulfonamides(sulfadiazine, </a:t>
            </a:r>
            <a:r>
              <a:rPr lang="en-US" dirty="0" err="1" smtClean="0"/>
              <a:t>sulfisoxazole</a:t>
            </a:r>
            <a:r>
              <a:rPr lang="en-US" dirty="0" smtClean="0"/>
              <a:t>, sulfamethoxazole); inhibit </a:t>
            </a:r>
            <a:r>
              <a:rPr lang="en-US" dirty="0" err="1" smtClean="0"/>
              <a:t>dihydroptertroate</a:t>
            </a:r>
            <a:r>
              <a:rPr lang="en-US" dirty="0" smtClean="0"/>
              <a:t> </a:t>
            </a:r>
            <a:r>
              <a:rPr lang="en-US" dirty="0" err="1" smtClean="0"/>
              <a:t>sunthesis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Trimethoprim ; most often used in combination with sulfamethoxazole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3933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200" cy="1325563"/>
          </a:xfrm>
        </p:spPr>
        <p:txBody>
          <a:bodyPr/>
          <a:lstStyle/>
          <a:p>
            <a:pPr algn="ctr"/>
            <a:r>
              <a:rPr lang="en-US" dirty="0" smtClean="0"/>
              <a:t>Inhibition of DNA and RNA synthesis or activity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11379200" cy="4351338"/>
          </a:xfrm>
        </p:spPr>
        <p:txBody>
          <a:bodyPr/>
          <a:lstStyle/>
          <a:p>
            <a:r>
              <a:rPr lang="en-US" dirty="0" smtClean="0"/>
              <a:t>Quinolones (</a:t>
            </a:r>
            <a:r>
              <a:rPr lang="en-US" dirty="0" err="1" smtClean="0"/>
              <a:t>nalidixic</a:t>
            </a:r>
            <a:r>
              <a:rPr lang="en-US" dirty="0" smtClean="0"/>
              <a:t> acid, </a:t>
            </a:r>
            <a:r>
              <a:rPr lang="en-US" dirty="0" err="1" smtClean="0"/>
              <a:t>norfloxacin</a:t>
            </a:r>
            <a:r>
              <a:rPr lang="en-US" dirty="0" smtClean="0"/>
              <a:t>, ciprofloxacin, levofloxacin, </a:t>
            </a:r>
            <a:r>
              <a:rPr lang="en-US" dirty="0" err="1" smtClean="0"/>
              <a:t>moxifloxacin</a:t>
            </a:r>
            <a:r>
              <a:rPr lang="en-US" dirty="0" smtClean="0"/>
              <a:t>, </a:t>
            </a:r>
            <a:r>
              <a:rPr lang="en-US" dirty="0" err="1" smtClean="0"/>
              <a:t>gemifloxacin</a:t>
            </a:r>
            <a:r>
              <a:rPr lang="en-US" dirty="0" smtClean="0"/>
              <a:t>, </a:t>
            </a:r>
            <a:r>
              <a:rPr lang="en-US" dirty="0" err="1" smtClean="0"/>
              <a:t>delafloxacin</a:t>
            </a:r>
            <a:r>
              <a:rPr lang="en-US" dirty="0" smtClean="0"/>
              <a:t>) ; interacting with DNA gyrase and DNA topoisomerase 4</a:t>
            </a:r>
          </a:p>
          <a:p>
            <a:endParaRPr lang="en-US" dirty="0"/>
          </a:p>
          <a:p>
            <a:r>
              <a:rPr lang="en-US" dirty="0" err="1" smtClean="0"/>
              <a:t>Rifamycins</a:t>
            </a:r>
            <a:r>
              <a:rPr lang="en-US" dirty="0" smtClean="0"/>
              <a:t> (rifampin, </a:t>
            </a:r>
            <a:r>
              <a:rPr lang="en-US" dirty="0" err="1" smtClean="0"/>
              <a:t>rifabutin</a:t>
            </a:r>
            <a:r>
              <a:rPr lang="en-US" dirty="0" smtClean="0"/>
              <a:t>, </a:t>
            </a:r>
            <a:r>
              <a:rPr lang="en-US" dirty="0" err="1" smtClean="0"/>
              <a:t>rifapentine</a:t>
            </a:r>
            <a:r>
              <a:rPr lang="en-US" dirty="0" smtClean="0"/>
              <a:t>); blocking elongation of m RNA</a:t>
            </a:r>
          </a:p>
          <a:p>
            <a:endParaRPr lang="en-US" dirty="0"/>
          </a:p>
          <a:p>
            <a:r>
              <a:rPr lang="en-US" dirty="0" smtClean="0"/>
              <a:t>Nitrofurantoin ; DNA strand breakage; only used for lower UTI</a:t>
            </a:r>
          </a:p>
          <a:p>
            <a:endParaRPr lang="en-US" dirty="0"/>
          </a:p>
          <a:p>
            <a:r>
              <a:rPr lang="en-US" dirty="0" smtClean="0"/>
              <a:t>Metronidazole; damage DNA with bactericidal activity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87015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Disruption of membrane integrity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Polymxins</a:t>
            </a:r>
            <a:r>
              <a:rPr lang="en-US" dirty="0" smtClean="0"/>
              <a:t> [</a:t>
            </a:r>
            <a:r>
              <a:rPr lang="en-US" dirty="0" err="1" smtClean="0"/>
              <a:t>polymyxin</a:t>
            </a:r>
            <a:r>
              <a:rPr lang="en-US" dirty="0" smtClean="0"/>
              <a:t> B and E(</a:t>
            </a:r>
            <a:r>
              <a:rPr lang="en-US" dirty="0" err="1" smtClean="0"/>
              <a:t>colistin</a:t>
            </a:r>
            <a:r>
              <a:rPr lang="en-US" dirty="0" smtClean="0"/>
              <a:t>)] ; disrupt the cytoplasmic and outer membrane</a:t>
            </a:r>
          </a:p>
          <a:p>
            <a:endParaRPr lang="en-US" dirty="0"/>
          </a:p>
          <a:p>
            <a:r>
              <a:rPr lang="en-US" dirty="0" err="1" smtClean="0"/>
              <a:t>Daptomycin</a:t>
            </a:r>
            <a:r>
              <a:rPr lang="en-US" dirty="0" smtClean="0"/>
              <a:t> ; is a </a:t>
            </a:r>
            <a:r>
              <a:rPr lang="en-US" dirty="0" err="1" smtClean="0"/>
              <a:t>lipopeptide</a:t>
            </a:r>
            <a:r>
              <a:rPr lang="en-US" dirty="0" smtClean="0"/>
              <a:t>, bind the cytoplasmic </a:t>
            </a:r>
            <a:r>
              <a:rPr lang="en-US" dirty="0" err="1" smtClean="0"/>
              <a:t>memberane</a:t>
            </a:r>
            <a:r>
              <a:rPr lang="en-US" dirty="0" smtClean="0"/>
              <a:t> of gram positive bacteria, leads to cytoplasmic potassium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7753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2050</Words>
  <Application>Microsoft Office PowerPoint</Application>
  <PresentationFormat>Widescreen</PresentationFormat>
  <Paragraphs>254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Office Theme</vt:lpstr>
      <vt:lpstr>Treatment and prophylaxis of bacterial infections </vt:lpstr>
      <vt:lpstr>Mechanism of action</vt:lpstr>
      <vt:lpstr>Inhibition of cell wall synthsis</vt:lpstr>
      <vt:lpstr>Inhibition of protein synthesis</vt:lpstr>
      <vt:lpstr>Inhibition of protein synthesis</vt:lpstr>
      <vt:lpstr>Inhibition of protein synthesis</vt:lpstr>
      <vt:lpstr>Inhibition of bacterial metabolism </vt:lpstr>
      <vt:lpstr>Inhibition of DNA and RNA synthesis or activity</vt:lpstr>
      <vt:lpstr>Disruption of membrane integrity</vt:lpstr>
      <vt:lpstr>Pharmacokinetics</vt:lpstr>
      <vt:lpstr>Pharmacokinetics</vt:lpstr>
      <vt:lpstr>Pharmacodynamics </vt:lpstr>
      <vt:lpstr>Approach to therapy</vt:lpstr>
      <vt:lpstr>Approach to therapy</vt:lpstr>
      <vt:lpstr>Approach to therapy</vt:lpstr>
      <vt:lpstr>Approach to therapy</vt:lpstr>
      <vt:lpstr>Approach to therapy</vt:lpstr>
      <vt:lpstr>Clinical use of antibacterial agents</vt:lpstr>
      <vt:lpstr>Clinical use of antibacterial agents</vt:lpstr>
      <vt:lpstr>Clinical use of antibacterial agents</vt:lpstr>
      <vt:lpstr>Clinical use of antibacterial agents</vt:lpstr>
      <vt:lpstr>Clinical use of antibacterial agents</vt:lpstr>
      <vt:lpstr>Clinical use of antibacterial agents</vt:lpstr>
      <vt:lpstr>Clinical use of antibacterial agents</vt:lpstr>
      <vt:lpstr>Adverse reaction to β-lactam drugs</vt:lpstr>
      <vt:lpstr>Glycopeptid and lipoglycopeptides</vt:lpstr>
      <vt:lpstr>Lipopeptides </vt:lpstr>
      <vt:lpstr>Aminiglycosides </vt:lpstr>
      <vt:lpstr>Macrolides and ketolides</vt:lpstr>
      <vt:lpstr>Macrolides and ketolides</vt:lpstr>
      <vt:lpstr>clindamycin</vt:lpstr>
      <vt:lpstr>Tetracyclin and glycylcyclin</vt:lpstr>
      <vt:lpstr>Trimethoprim-sulfamethoxazole</vt:lpstr>
      <vt:lpstr>Fluoroquinolon </vt:lpstr>
      <vt:lpstr>Rifamycins</vt:lpstr>
      <vt:lpstr>Metronidazle </vt:lpstr>
      <vt:lpstr>Oxazolidinones </vt:lpstr>
      <vt:lpstr>Polymyxins </vt:lpstr>
      <vt:lpstr>Quinupristin-dalfopristin</vt:lpstr>
      <vt:lpstr>Chloramphenicol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and prophylaxis of bacterial infections </dc:title>
  <dc:creator>behzad</dc:creator>
  <cp:lastModifiedBy>behzad</cp:lastModifiedBy>
  <cp:revision>74</cp:revision>
  <dcterms:created xsi:type="dcterms:W3CDTF">2019-07-16T17:13:14Z</dcterms:created>
  <dcterms:modified xsi:type="dcterms:W3CDTF">2019-10-20T16:33:44Z</dcterms:modified>
</cp:coreProperties>
</file>